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3" r:id="rId1"/>
  </p:sldMasterIdLst>
  <p:notesMasterIdLst>
    <p:notesMasterId r:id="rId22"/>
  </p:notesMasterIdLst>
  <p:handoutMasterIdLst>
    <p:handoutMasterId r:id="rId23"/>
  </p:handoutMasterIdLst>
  <p:sldIdLst>
    <p:sldId id="256" r:id="rId2"/>
    <p:sldId id="257" r:id="rId3"/>
    <p:sldId id="258" r:id="rId4"/>
    <p:sldId id="259" r:id="rId5"/>
    <p:sldId id="269" r:id="rId6"/>
    <p:sldId id="260" r:id="rId7"/>
    <p:sldId id="261" r:id="rId8"/>
    <p:sldId id="262" r:id="rId9"/>
    <p:sldId id="263" r:id="rId10"/>
    <p:sldId id="264" r:id="rId11"/>
    <p:sldId id="265" r:id="rId12"/>
    <p:sldId id="266" r:id="rId13"/>
    <p:sldId id="270" r:id="rId14"/>
    <p:sldId id="271" r:id="rId15"/>
    <p:sldId id="272" r:id="rId16"/>
    <p:sldId id="273" r:id="rId17"/>
    <p:sldId id="274" r:id="rId18"/>
    <p:sldId id="275" r:id="rId19"/>
    <p:sldId id="276" r:id="rId20"/>
    <p:sldId id="278" r:id="rId21"/>
  </p:sldIdLst>
  <p:sldSz cx="9144000" cy="6858000" type="screen4x3"/>
  <p:notesSz cx="7004050" cy="929005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003399"/>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0"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defTabSz="930275" eaLnBrk="1" hangingPunct="1">
              <a:defRPr sz="1200">
                <a:latin typeface="Arial" charset="0"/>
              </a:defRPr>
            </a:lvl1pPr>
          </a:lstStyle>
          <a:p>
            <a:pPr>
              <a:defRPr/>
            </a:pPr>
            <a:endParaRPr lang="en-US"/>
          </a:p>
        </p:txBody>
      </p:sp>
      <p:sp>
        <p:nvSpPr>
          <p:cNvPr id="136195" name="Rectangle 3"/>
          <p:cNvSpPr>
            <a:spLocks noGrp="1" noChangeArrowheads="1"/>
          </p:cNvSpPr>
          <p:nvPr>
            <p:ph type="dt" sz="quarter" idx="1"/>
          </p:nvPr>
        </p:nvSpPr>
        <p:spPr bwMode="auto">
          <a:xfrm>
            <a:off x="3967163"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algn="r" defTabSz="930275" eaLnBrk="1" hangingPunct="1">
              <a:defRPr sz="1200">
                <a:latin typeface="Arial" charset="0"/>
              </a:defRPr>
            </a:lvl1pPr>
          </a:lstStyle>
          <a:p>
            <a:pPr>
              <a:defRPr/>
            </a:pPr>
            <a:endParaRPr lang="en-US"/>
          </a:p>
        </p:txBody>
      </p:sp>
      <p:sp>
        <p:nvSpPr>
          <p:cNvPr id="136196" name="Rectangle 4"/>
          <p:cNvSpPr>
            <a:spLocks noGrp="1" noChangeArrowheads="1"/>
          </p:cNvSpPr>
          <p:nvPr>
            <p:ph type="ftr" sz="quarter" idx="2"/>
          </p:nvPr>
        </p:nvSpPr>
        <p:spPr bwMode="auto">
          <a:xfrm>
            <a:off x="0" y="8823325"/>
            <a:ext cx="3035300" cy="465138"/>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defTabSz="930275" eaLnBrk="1" hangingPunct="1">
              <a:defRPr sz="1200">
                <a:latin typeface="Arial" charset="0"/>
              </a:defRPr>
            </a:lvl1pPr>
          </a:lstStyle>
          <a:p>
            <a:pPr>
              <a:defRPr/>
            </a:pPr>
            <a:endParaRPr lang="en-US"/>
          </a:p>
        </p:txBody>
      </p:sp>
      <p:sp>
        <p:nvSpPr>
          <p:cNvPr id="136197" name="Rectangle 5"/>
          <p:cNvSpPr>
            <a:spLocks noGrp="1" noChangeArrowheads="1"/>
          </p:cNvSpPr>
          <p:nvPr>
            <p:ph type="sldNum" sz="quarter" idx="3"/>
          </p:nvPr>
        </p:nvSpPr>
        <p:spPr bwMode="auto">
          <a:xfrm>
            <a:off x="3967163" y="8823325"/>
            <a:ext cx="3035300" cy="465138"/>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algn="r" defTabSz="930275" eaLnBrk="1" hangingPunct="1">
              <a:defRPr sz="1200" smtClean="0"/>
            </a:lvl1pPr>
          </a:lstStyle>
          <a:p>
            <a:pPr>
              <a:defRPr/>
            </a:pPr>
            <a:fld id="{393F1545-67C5-4150-8538-0B0833DF903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defTabSz="930275" eaLnBrk="1" hangingPunct="1">
              <a:defRPr sz="1200">
                <a:latin typeface="Arial" charset="0"/>
              </a:defRPr>
            </a:lvl1pPr>
          </a:lstStyle>
          <a:p>
            <a:pPr>
              <a:defRPr/>
            </a:pPr>
            <a:endParaRPr lang="en-US"/>
          </a:p>
        </p:txBody>
      </p:sp>
      <p:sp>
        <p:nvSpPr>
          <p:cNvPr id="65539" name="Rectangle 3"/>
          <p:cNvSpPr>
            <a:spLocks noGrp="1" noChangeArrowheads="1"/>
          </p:cNvSpPr>
          <p:nvPr>
            <p:ph type="dt" idx="1"/>
          </p:nvPr>
        </p:nvSpPr>
        <p:spPr bwMode="auto">
          <a:xfrm>
            <a:off x="3967163"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algn="r" defTabSz="930275" eaLnBrk="1" hangingPunct="1">
              <a:defRPr sz="1200">
                <a:latin typeface="Arial" charset="0"/>
              </a:defRPr>
            </a:lvl1pPr>
          </a:lstStyle>
          <a:p>
            <a:pPr>
              <a:defRPr/>
            </a:pPr>
            <a:endParaRPr lang="en-US"/>
          </a:p>
        </p:txBody>
      </p:sp>
      <p:sp>
        <p:nvSpPr>
          <p:cNvPr id="3076" name="Rectangle 4"/>
          <p:cNvSpPr>
            <a:spLocks noRot="1" noChangeArrowheads="1" noTextEdit="1"/>
          </p:cNvSpPr>
          <p:nvPr>
            <p:ph type="sldImg" idx="2"/>
          </p:nvPr>
        </p:nvSpPr>
        <p:spPr bwMode="auto">
          <a:xfrm>
            <a:off x="1179513" y="696913"/>
            <a:ext cx="4645025" cy="34829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1" name="Rectangle 5"/>
          <p:cNvSpPr>
            <a:spLocks noGrp="1" noChangeArrowheads="1"/>
          </p:cNvSpPr>
          <p:nvPr>
            <p:ph type="body" sz="quarter" idx="3"/>
          </p:nvPr>
        </p:nvSpPr>
        <p:spPr bwMode="auto">
          <a:xfrm>
            <a:off x="700088" y="4413250"/>
            <a:ext cx="5603875" cy="417988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5542" name="Rectangle 6"/>
          <p:cNvSpPr>
            <a:spLocks noGrp="1" noChangeArrowheads="1"/>
          </p:cNvSpPr>
          <p:nvPr>
            <p:ph type="ftr" sz="quarter" idx="4"/>
          </p:nvPr>
        </p:nvSpPr>
        <p:spPr bwMode="auto">
          <a:xfrm>
            <a:off x="0" y="8823325"/>
            <a:ext cx="3035300" cy="465138"/>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defTabSz="930275" eaLnBrk="1" hangingPunct="1">
              <a:defRPr sz="1200">
                <a:latin typeface="Arial" charset="0"/>
              </a:defRPr>
            </a:lvl1pPr>
          </a:lstStyle>
          <a:p>
            <a:pPr>
              <a:defRPr/>
            </a:pPr>
            <a:endParaRPr lang="en-US"/>
          </a:p>
        </p:txBody>
      </p:sp>
      <p:sp>
        <p:nvSpPr>
          <p:cNvPr id="65543" name="Rectangle 7"/>
          <p:cNvSpPr>
            <a:spLocks noGrp="1" noChangeArrowheads="1"/>
          </p:cNvSpPr>
          <p:nvPr>
            <p:ph type="sldNum" sz="quarter" idx="5"/>
          </p:nvPr>
        </p:nvSpPr>
        <p:spPr bwMode="auto">
          <a:xfrm>
            <a:off x="3967163" y="8823325"/>
            <a:ext cx="3035300" cy="465138"/>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algn="r" defTabSz="930275" eaLnBrk="1" hangingPunct="1">
              <a:defRPr sz="1200" smtClean="0"/>
            </a:lvl1pPr>
          </a:lstStyle>
          <a:p>
            <a:pPr>
              <a:defRPr/>
            </a:pPr>
            <a:fld id="{405AE9AF-9981-4622-BC59-517308DF2A9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latin typeface="Arial" charset="0"/>
              </a:endParaRPr>
            </a:p>
          </p:txBody>
        </p:sp>
      </p:grpSp>
      <p:sp>
        <p:nvSpPr>
          <p:cNvPr id="7" name="Freeform 5"/>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latin typeface="Arial" charset="0"/>
              </a:endParaRPr>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latin typeface="Arial" charset="0"/>
              </a:endParaRPr>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20"/>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Freeform 21"/>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3519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13519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a:lvl1pPr>
          </a:lstStyle>
          <a:p>
            <a:pPr>
              <a:defRPr/>
            </a:pPr>
            <a:endParaRPr lang="en-US"/>
          </a:p>
        </p:txBody>
      </p:sp>
      <p:sp>
        <p:nvSpPr>
          <p:cNvPr id="25" name="Rectangle 25"/>
          <p:cNvSpPr>
            <a:spLocks noGrp="1" noChangeArrowheads="1"/>
          </p:cNvSpPr>
          <p:nvPr>
            <p:ph type="sldNum" sz="quarter" idx="11"/>
          </p:nvPr>
        </p:nvSpPr>
        <p:spPr/>
        <p:txBody>
          <a:bodyPr/>
          <a:lstStyle>
            <a:lvl1pPr>
              <a:defRPr smtClean="0"/>
            </a:lvl1pPr>
          </a:lstStyle>
          <a:p>
            <a:pPr>
              <a:defRPr/>
            </a:pPr>
            <a:fld id="{5A697633-FFBE-4B22-BD14-38A7D3A81430}" type="slidenum">
              <a:rPr lang="en-US" altLang="en-US"/>
              <a:pPr>
                <a:defRPr/>
              </a:pPr>
              <a:t>‹#›</a:t>
            </a:fld>
            <a:endParaRPr lang="en-US" altLang="en-US"/>
          </a:p>
        </p:txBody>
      </p:sp>
      <p:sp>
        <p:nvSpPr>
          <p:cNvPr id="26" name="Rectangle 26"/>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404545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5D1E7786-1762-4750-9F23-BFA1D406DE1F}" type="slidenum">
              <a:rPr lang="en-US" altLang="en-US"/>
              <a:pPr>
                <a:defRPr/>
              </a:pPr>
              <a:t>‹#›</a:t>
            </a:fld>
            <a:endParaRPr lang="en-US" altLang="en-US"/>
          </a:p>
        </p:txBody>
      </p:sp>
    </p:spTree>
    <p:extLst>
      <p:ext uri="{BB962C8B-B14F-4D97-AF65-F5344CB8AC3E}">
        <p14:creationId xmlns:p14="http://schemas.microsoft.com/office/powerpoint/2010/main" val="1154937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20888FCE-75F3-4EE5-9CC6-5A72EF1D8733}" type="slidenum">
              <a:rPr lang="en-US" altLang="en-US"/>
              <a:pPr>
                <a:defRPr/>
              </a:pPr>
              <a:t>‹#›</a:t>
            </a:fld>
            <a:endParaRPr lang="en-US" altLang="en-US"/>
          </a:p>
        </p:txBody>
      </p:sp>
    </p:spTree>
    <p:extLst>
      <p:ext uri="{BB962C8B-B14F-4D97-AF65-F5344CB8AC3E}">
        <p14:creationId xmlns:p14="http://schemas.microsoft.com/office/powerpoint/2010/main" val="3331681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1681503E-F711-4AF4-9A38-85822012E320}" type="slidenum">
              <a:rPr lang="en-US" altLang="en-US"/>
              <a:pPr>
                <a:defRPr/>
              </a:pPr>
              <a:t>‹#›</a:t>
            </a:fld>
            <a:endParaRPr lang="en-US" altLang="en-US"/>
          </a:p>
        </p:txBody>
      </p:sp>
    </p:spTree>
    <p:extLst>
      <p:ext uri="{BB962C8B-B14F-4D97-AF65-F5344CB8AC3E}">
        <p14:creationId xmlns:p14="http://schemas.microsoft.com/office/powerpoint/2010/main" val="1195457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8174EBAC-6C27-4FD7-A20A-4616E7D35ACE}" type="slidenum">
              <a:rPr lang="en-US" altLang="en-US"/>
              <a:pPr>
                <a:defRPr/>
              </a:pPr>
              <a:t>‹#›</a:t>
            </a:fld>
            <a:endParaRPr lang="en-US" altLang="en-US"/>
          </a:p>
        </p:txBody>
      </p:sp>
    </p:spTree>
    <p:extLst>
      <p:ext uri="{BB962C8B-B14F-4D97-AF65-F5344CB8AC3E}">
        <p14:creationId xmlns:p14="http://schemas.microsoft.com/office/powerpoint/2010/main" val="1577348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2CD19884-38DD-4CCA-BC14-A74D3E3AB7AF}" type="slidenum">
              <a:rPr lang="en-US" altLang="en-US"/>
              <a:pPr>
                <a:defRPr/>
              </a:pPr>
              <a:t>‹#›</a:t>
            </a:fld>
            <a:endParaRPr lang="en-US" altLang="en-US"/>
          </a:p>
        </p:txBody>
      </p:sp>
    </p:spTree>
    <p:extLst>
      <p:ext uri="{BB962C8B-B14F-4D97-AF65-F5344CB8AC3E}">
        <p14:creationId xmlns:p14="http://schemas.microsoft.com/office/powerpoint/2010/main" val="1090565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4"/>
          <p:cNvSpPr>
            <a:spLocks noGrp="1" noChangeArrowheads="1"/>
          </p:cNvSpPr>
          <p:nvPr>
            <p:ph type="dt" sz="half" idx="10"/>
          </p:nvPr>
        </p:nvSpPr>
        <p:spPr>
          <a:ln/>
        </p:spPr>
        <p:txBody>
          <a:bodyPr/>
          <a:lstStyle>
            <a:lvl1pPr>
              <a:defRPr/>
            </a:lvl1pPr>
          </a:lstStyle>
          <a:p>
            <a:pPr>
              <a:defRPr/>
            </a:pPr>
            <a:endParaRPr lang="en-US"/>
          </a:p>
        </p:txBody>
      </p:sp>
      <p:sp>
        <p:nvSpPr>
          <p:cNvPr id="8" name="Rectangle 25"/>
          <p:cNvSpPr>
            <a:spLocks noGrp="1" noChangeArrowheads="1"/>
          </p:cNvSpPr>
          <p:nvPr>
            <p:ph type="ftr" sz="quarter" idx="11"/>
          </p:nvPr>
        </p:nvSpPr>
        <p:spPr>
          <a:ln/>
        </p:spPr>
        <p:txBody>
          <a:bodyPr/>
          <a:lstStyle>
            <a:lvl1pPr>
              <a:defRPr/>
            </a:lvl1pPr>
          </a:lstStyle>
          <a:p>
            <a:pPr>
              <a:defRPr/>
            </a:pPr>
            <a:endParaRPr lang="en-US"/>
          </a:p>
        </p:txBody>
      </p:sp>
      <p:sp>
        <p:nvSpPr>
          <p:cNvPr id="9" name="Rectangle 26"/>
          <p:cNvSpPr>
            <a:spLocks noGrp="1" noChangeArrowheads="1"/>
          </p:cNvSpPr>
          <p:nvPr>
            <p:ph type="sldNum" sz="quarter" idx="12"/>
          </p:nvPr>
        </p:nvSpPr>
        <p:spPr>
          <a:ln/>
        </p:spPr>
        <p:txBody>
          <a:bodyPr/>
          <a:lstStyle>
            <a:lvl1pPr>
              <a:defRPr/>
            </a:lvl1pPr>
          </a:lstStyle>
          <a:p>
            <a:pPr>
              <a:defRPr/>
            </a:pPr>
            <a:fld id="{76488F70-140D-4342-A79E-794A6EC7806E}" type="slidenum">
              <a:rPr lang="en-US" altLang="en-US"/>
              <a:pPr>
                <a:defRPr/>
              </a:pPr>
              <a:t>‹#›</a:t>
            </a:fld>
            <a:endParaRPr lang="en-US" altLang="en-US"/>
          </a:p>
        </p:txBody>
      </p:sp>
    </p:spTree>
    <p:extLst>
      <p:ext uri="{BB962C8B-B14F-4D97-AF65-F5344CB8AC3E}">
        <p14:creationId xmlns:p14="http://schemas.microsoft.com/office/powerpoint/2010/main" val="3454705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p>
        </p:txBody>
      </p:sp>
      <p:sp>
        <p:nvSpPr>
          <p:cNvPr id="4" name="Rectangle 25"/>
          <p:cNvSpPr>
            <a:spLocks noGrp="1" noChangeArrowheads="1"/>
          </p:cNvSpPr>
          <p:nvPr>
            <p:ph type="ftr" sz="quarter" idx="11"/>
          </p:nvPr>
        </p:nvSpPr>
        <p:spPr>
          <a:ln/>
        </p:spPr>
        <p:txBody>
          <a:bodyPr/>
          <a:lstStyle>
            <a:lvl1pPr>
              <a:defRPr/>
            </a:lvl1pPr>
          </a:lstStyle>
          <a:p>
            <a:pPr>
              <a:defRPr/>
            </a:pPr>
            <a:endParaRPr lang="en-US"/>
          </a:p>
        </p:txBody>
      </p:sp>
      <p:sp>
        <p:nvSpPr>
          <p:cNvPr id="5" name="Rectangle 26"/>
          <p:cNvSpPr>
            <a:spLocks noGrp="1" noChangeArrowheads="1"/>
          </p:cNvSpPr>
          <p:nvPr>
            <p:ph type="sldNum" sz="quarter" idx="12"/>
          </p:nvPr>
        </p:nvSpPr>
        <p:spPr>
          <a:ln/>
        </p:spPr>
        <p:txBody>
          <a:bodyPr/>
          <a:lstStyle>
            <a:lvl1pPr>
              <a:defRPr/>
            </a:lvl1pPr>
          </a:lstStyle>
          <a:p>
            <a:pPr>
              <a:defRPr/>
            </a:pPr>
            <a:fld id="{65CE4A4B-BB98-4DB4-AFE4-BA83ECD62975}" type="slidenum">
              <a:rPr lang="en-US" altLang="en-US"/>
              <a:pPr>
                <a:defRPr/>
              </a:pPr>
              <a:t>‹#›</a:t>
            </a:fld>
            <a:endParaRPr lang="en-US" altLang="en-US"/>
          </a:p>
        </p:txBody>
      </p:sp>
    </p:spTree>
    <p:extLst>
      <p:ext uri="{BB962C8B-B14F-4D97-AF65-F5344CB8AC3E}">
        <p14:creationId xmlns:p14="http://schemas.microsoft.com/office/powerpoint/2010/main" val="3834543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p>
        </p:txBody>
      </p:sp>
      <p:sp>
        <p:nvSpPr>
          <p:cNvPr id="3" name="Rectangle 25"/>
          <p:cNvSpPr>
            <a:spLocks noGrp="1" noChangeArrowheads="1"/>
          </p:cNvSpPr>
          <p:nvPr>
            <p:ph type="ftr" sz="quarter" idx="11"/>
          </p:nvPr>
        </p:nvSpPr>
        <p:spPr>
          <a:ln/>
        </p:spPr>
        <p:txBody>
          <a:bodyPr/>
          <a:lstStyle>
            <a:lvl1pPr>
              <a:defRPr/>
            </a:lvl1pPr>
          </a:lstStyle>
          <a:p>
            <a:pPr>
              <a:defRPr/>
            </a:pPr>
            <a:endParaRPr lang="en-US"/>
          </a:p>
        </p:txBody>
      </p:sp>
      <p:sp>
        <p:nvSpPr>
          <p:cNvPr id="4" name="Rectangle 26"/>
          <p:cNvSpPr>
            <a:spLocks noGrp="1" noChangeArrowheads="1"/>
          </p:cNvSpPr>
          <p:nvPr>
            <p:ph type="sldNum" sz="quarter" idx="12"/>
          </p:nvPr>
        </p:nvSpPr>
        <p:spPr>
          <a:ln/>
        </p:spPr>
        <p:txBody>
          <a:bodyPr/>
          <a:lstStyle>
            <a:lvl1pPr>
              <a:defRPr/>
            </a:lvl1pPr>
          </a:lstStyle>
          <a:p>
            <a:pPr>
              <a:defRPr/>
            </a:pPr>
            <a:fld id="{C48A0286-6F68-470F-9AA4-76AD87851B18}" type="slidenum">
              <a:rPr lang="en-US" altLang="en-US"/>
              <a:pPr>
                <a:defRPr/>
              </a:pPr>
              <a:t>‹#›</a:t>
            </a:fld>
            <a:endParaRPr lang="en-US" altLang="en-US"/>
          </a:p>
        </p:txBody>
      </p:sp>
    </p:spTree>
    <p:extLst>
      <p:ext uri="{BB962C8B-B14F-4D97-AF65-F5344CB8AC3E}">
        <p14:creationId xmlns:p14="http://schemas.microsoft.com/office/powerpoint/2010/main" val="1500986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F1ADAA2C-FA9A-43CA-915D-6BCBB55CCF88}" type="slidenum">
              <a:rPr lang="en-US" altLang="en-US"/>
              <a:pPr>
                <a:defRPr/>
              </a:pPr>
              <a:t>‹#›</a:t>
            </a:fld>
            <a:endParaRPr lang="en-US" altLang="en-US"/>
          </a:p>
        </p:txBody>
      </p:sp>
    </p:spTree>
    <p:extLst>
      <p:ext uri="{BB962C8B-B14F-4D97-AF65-F5344CB8AC3E}">
        <p14:creationId xmlns:p14="http://schemas.microsoft.com/office/powerpoint/2010/main" val="1930698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3D4BC184-C27D-41F3-9514-44E761A9FE72}" type="slidenum">
              <a:rPr lang="en-US" altLang="en-US"/>
              <a:pPr>
                <a:defRPr/>
              </a:pPr>
              <a:t>‹#›</a:t>
            </a:fld>
            <a:endParaRPr lang="en-US" altLang="en-US"/>
          </a:p>
        </p:txBody>
      </p:sp>
    </p:spTree>
    <p:extLst>
      <p:ext uri="{BB962C8B-B14F-4D97-AF65-F5344CB8AC3E}">
        <p14:creationId xmlns:p14="http://schemas.microsoft.com/office/powerpoint/2010/main" val="2970186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847"/>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1049"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1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latin typeface="Arial" charset="0"/>
              </a:endParaRPr>
            </a:p>
          </p:txBody>
        </p:sp>
      </p:grpSp>
      <p:sp>
        <p:nvSpPr>
          <p:cNvPr id="1027" name="Freeform 5"/>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28" name="Group 6"/>
          <p:cNvGrpSpPr>
            <a:grpSpLocks/>
          </p:cNvGrpSpPr>
          <p:nvPr/>
        </p:nvGrpSpPr>
        <p:grpSpPr bwMode="auto">
          <a:xfrm>
            <a:off x="0" y="6019800"/>
            <a:ext cx="7848600" cy="857250"/>
            <a:chOff x="0" y="3792"/>
            <a:chExt cx="4944" cy="540"/>
          </a:xfrm>
        </p:grpSpPr>
        <p:sp>
          <p:nvSpPr>
            <p:cNvPr id="1341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latin typeface="Arial" charset="0"/>
              </a:endParaRPr>
            </a:p>
          </p:txBody>
        </p:sp>
        <p:grpSp>
          <p:nvGrpSpPr>
            <p:cNvPr id="1042" name="Group 8"/>
            <p:cNvGrpSpPr>
              <a:grpSpLocks/>
            </p:cNvGrpSpPr>
            <p:nvPr userDrawn="1"/>
          </p:nvGrpSpPr>
          <p:grpSpPr bwMode="auto">
            <a:xfrm>
              <a:off x="2486" y="3792"/>
              <a:ext cx="2458" cy="540"/>
              <a:chOff x="2486" y="3792"/>
              <a:chExt cx="2458" cy="540"/>
            </a:xfrm>
          </p:grpSpPr>
          <p:sp>
            <p:nvSpPr>
              <p:cNvPr id="1044"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5"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6"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7"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8"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341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latin typeface="Arial" charset="0"/>
              </a:endParaRPr>
            </a:p>
          </p:txBody>
        </p:sp>
      </p:grpSp>
      <p:grpSp>
        <p:nvGrpSpPr>
          <p:cNvPr id="1029" name="Group 15"/>
          <p:cNvGrpSpPr>
            <a:grpSpLocks/>
          </p:cNvGrpSpPr>
          <p:nvPr/>
        </p:nvGrpSpPr>
        <p:grpSpPr bwMode="auto">
          <a:xfrm>
            <a:off x="627063" y="6021388"/>
            <a:ext cx="5684837" cy="849312"/>
            <a:chOff x="395" y="3793"/>
            <a:chExt cx="3581" cy="535"/>
          </a:xfrm>
        </p:grpSpPr>
        <p:sp>
          <p:nvSpPr>
            <p:cNvPr id="1035" name="Freeform 16"/>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20"/>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21"/>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3416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416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Arial" charset="0"/>
              </a:defRPr>
            </a:lvl1pPr>
          </a:lstStyle>
          <a:p>
            <a:pPr>
              <a:defRPr/>
            </a:pPr>
            <a:endParaRPr lang="en-US"/>
          </a:p>
        </p:txBody>
      </p:sp>
      <p:sp>
        <p:nvSpPr>
          <p:cNvPr id="13416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Arial" charset="0"/>
              </a:defRPr>
            </a:lvl1pPr>
          </a:lstStyle>
          <a:p>
            <a:pPr>
              <a:defRPr/>
            </a:pPr>
            <a:endParaRPr lang="en-US"/>
          </a:p>
        </p:txBody>
      </p:sp>
      <p:sp>
        <p:nvSpPr>
          <p:cNvPr id="13417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defRPr>
            </a:lvl1pPr>
          </a:lstStyle>
          <a:p>
            <a:pPr>
              <a:defRPr/>
            </a:pPr>
            <a:fld id="{81DC4D21-D413-45B4-AB93-23DF0E4752DA}"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778"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2133600"/>
            <a:ext cx="8534400" cy="2438400"/>
          </a:xfrm>
        </p:spPr>
        <p:txBody>
          <a:bodyPr/>
          <a:lstStyle/>
          <a:p>
            <a:pPr eaLnBrk="1" hangingPunct="1">
              <a:defRPr/>
            </a:pPr>
            <a:r>
              <a:rPr lang="en-US" dirty="0" smtClean="0"/>
              <a:t>Relationship of </a:t>
            </a:r>
            <a:r>
              <a:rPr lang="en-US" dirty="0" smtClean="0">
                <a:solidFill>
                  <a:srgbClr val="CCCC00"/>
                </a:solidFill>
              </a:rPr>
              <a:t>Trust</a:t>
            </a:r>
            <a:r>
              <a:rPr lang="en-US" dirty="0" smtClean="0"/>
              <a:t> and </a:t>
            </a:r>
            <a:r>
              <a:rPr lang="en-US" dirty="0" smtClean="0">
                <a:solidFill>
                  <a:srgbClr val="CCCC00"/>
                </a:solidFill>
              </a:rPr>
              <a:t>Development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457200" y="381000"/>
            <a:ext cx="8229600" cy="6096000"/>
          </a:xfrm>
        </p:spPr>
        <p:txBody>
          <a:bodyPr/>
          <a:lstStyle/>
          <a:p>
            <a:pPr algn="just" eaLnBrk="1" hangingPunct="1">
              <a:lnSpc>
                <a:spcPct val="80000"/>
              </a:lnSpc>
              <a:defRPr/>
            </a:pPr>
            <a:r>
              <a:rPr lang="en-US" altLang="ja-JP" dirty="0" smtClean="0">
                <a:ea typeface="ＭＳ Ｐゴシック" panose="020B0600070205080204" pitchFamily="34" charset="-128"/>
              </a:rPr>
              <a:t>The names of the </a:t>
            </a:r>
            <a:r>
              <a:rPr lang="en-US" altLang="ja-JP" dirty="0" smtClean="0">
                <a:solidFill>
                  <a:srgbClr val="CCCC00"/>
                </a:solidFill>
                <a:ea typeface="ＭＳ Ｐゴシック" panose="020B0600070205080204" pitchFamily="34" charset="-128"/>
              </a:rPr>
              <a:t>second generational approaches</a:t>
            </a:r>
            <a:r>
              <a:rPr lang="en-US" altLang="ja-JP" dirty="0" smtClean="0">
                <a:ea typeface="ＭＳ Ｐゴシック" panose="020B0600070205080204" pitchFamily="34" charset="-128"/>
              </a:rPr>
              <a:t> are various.  </a:t>
            </a:r>
            <a:r>
              <a:rPr lang="en-US" altLang="ja-JP" b="1" dirty="0" smtClean="0">
                <a:solidFill>
                  <a:srgbClr val="CCCC00"/>
                </a:solidFill>
                <a:ea typeface="ＭＳ Ｐゴシック" panose="020B0600070205080204" pitchFamily="34" charset="-128"/>
              </a:rPr>
              <a:t>Self-reliant</a:t>
            </a:r>
            <a:r>
              <a:rPr lang="en-US" altLang="ja-JP" dirty="0" smtClean="0">
                <a:ea typeface="ＭＳ Ｐゴシック" panose="020B0600070205080204" pitchFamily="34" charset="-128"/>
              </a:rPr>
              <a:t>, </a:t>
            </a:r>
            <a:r>
              <a:rPr lang="en-US" altLang="ja-JP" b="1" dirty="0" smtClean="0">
                <a:solidFill>
                  <a:srgbClr val="CCCC00"/>
                </a:solidFill>
                <a:ea typeface="ＭＳ Ｐゴシック" panose="020B0600070205080204" pitchFamily="34" charset="-128"/>
              </a:rPr>
              <a:t>human development</a:t>
            </a:r>
            <a:r>
              <a:rPr lang="en-US" altLang="ja-JP" dirty="0" smtClean="0">
                <a:ea typeface="ＭＳ Ｐゴシック" panose="020B0600070205080204" pitchFamily="34" charset="-128"/>
              </a:rPr>
              <a:t>, </a:t>
            </a:r>
            <a:r>
              <a:rPr lang="en-US" altLang="ja-JP" b="1" dirty="0" smtClean="0">
                <a:ea typeface="ＭＳ Ｐゴシック" panose="020B0600070205080204" pitchFamily="34" charset="-128"/>
              </a:rPr>
              <a:t>people-centered approach</a:t>
            </a:r>
            <a:r>
              <a:rPr lang="en-US" altLang="ja-JP" dirty="0" smtClean="0">
                <a:ea typeface="ＭＳ Ｐゴシック" panose="020B0600070205080204" pitchFamily="34" charset="-128"/>
              </a:rPr>
              <a:t>, </a:t>
            </a:r>
            <a:r>
              <a:rPr lang="en-US" altLang="ja-JP" b="1" dirty="0" smtClean="0">
                <a:solidFill>
                  <a:srgbClr val="CCCC00"/>
                </a:solidFill>
                <a:ea typeface="ＭＳ Ｐゴシック" panose="020B0600070205080204" pitchFamily="34" charset="-128"/>
              </a:rPr>
              <a:t>empowerment</a:t>
            </a:r>
            <a:r>
              <a:rPr lang="en-US" altLang="ja-JP" dirty="0" smtClean="0">
                <a:ea typeface="ＭＳ Ｐゴシック" panose="020B0600070205080204" pitchFamily="34" charset="-128"/>
              </a:rPr>
              <a:t> and </a:t>
            </a:r>
            <a:r>
              <a:rPr lang="en-US" altLang="ja-JP" b="1" dirty="0" smtClean="0">
                <a:solidFill>
                  <a:srgbClr val="CCCC00"/>
                </a:solidFill>
                <a:ea typeface="ＭＳ Ｐゴシック" panose="020B0600070205080204" pitchFamily="34" charset="-128"/>
              </a:rPr>
              <a:t>capacitation</a:t>
            </a:r>
            <a:r>
              <a:rPr lang="en-US" altLang="ja-JP" dirty="0" smtClean="0">
                <a:ea typeface="ＭＳ Ｐゴシック" panose="020B0600070205080204" pitchFamily="34" charset="-128"/>
              </a:rPr>
              <a:t> can be included in the second generational approaches. </a:t>
            </a:r>
            <a:r>
              <a:rPr lang="en-US" altLang="en-US" dirty="0" smtClean="0"/>
              <a:t>The </a:t>
            </a:r>
            <a:r>
              <a:rPr lang="en-US" altLang="en-US" dirty="0" smtClean="0">
                <a:solidFill>
                  <a:srgbClr val="CCCC00"/>
                </a:solidFill>
              </a:rPr>
              <a:t>common goal is to build people’s capacity to solve their problems</a:t>
            </a:r>
            <a:r>
              <a:rPr lang="en-US" altLang="ja-JP" dirty="0" smtClean="0">
                <a:solidFill>
                  <a:srgbClr val="CCCC00"/>
                </a:solidFill>
                <a:ea typeface="ＭＳ Ｐゴシック" panose="020B0600070205080204" pitchFamily="34" charset="-128"/>
                <a:hlinkClick r:id="" action="ppaction://noaction"/>
              </a:rPr>
              <a:t>[1</a:t>
            </a:r>
            <a:r>
              <a:rPr lang="en-US" altLang="ja-JP" dirty="0" smtClean="0">
                <a:ea typeface="ＭＳ Ｐゴシック" panose="020B0600070205080204" pitchFamily="34" charset="-128"/>
                <a:hlinkClick r:id="" action="ppaction://noaction"/>
              </a:rPr>
              <a:t>]</a:t>
            </a:r>
            <a:r>
              <a:rPr lang="en-US" altLang="ja-JP" dirty="0" smtClean="0">
                <a:ea typeface="ＭＳ Ｐゴシック" panose="020B0600070205080204" pitchFamily="34" charset="-128"/>
              </a:rPr>
              <a:t>. </a:t>
            </a:r>
          </a:p>
          <a:p>
            <a:pPr marL="0" indent="0" eaLnBrk="1" hangingPunct="1">
              <a:lnSpc>
                <a:spcPct val="80000"/>
              </a:lnSpc>
              <a:buFontTx/>
              <a:buNone/>
              <a:defRPr/>
            </a:pPr>
            <a:endParaRPr lang="en-US" altLang="ja-JP" sz="1200" dirty="0" smtClean="0">
              <a:ea typeface="ＭＳ Ｐゴシック" panose="020B0600070205080204" pitchFamily="34" charset="-128"/>
            </a:endParaRPr>
          </a:p>
          <a:p>
            <a:pPr lvl="1" eaLnBrk="1" hangingPunct="1">
              <a:lnSpc>
                <a:spcPct val="80000"/>
              </a:lnSpc>
              <a:defRPr/>
            </a:pPr>
            <a:r>
              <a:rPr lang="en-US" altLang="ja-JP" sz="2000" dirty="0" smtClean="0">
                <a:ea typeface="ＭＳ Ｐゴシック" panose="020B0600070205080204" pitchFamily="34" charset="-128"/>
                <a:hlinkClick r:id="" action="ppaction://noaction"/>
              </a:rPr>
              <a:t>[1]</a:t>
            </a:r>
            <a:r>
              <a:rPr lang="en-US" altLang="ja-JP" sz="2000" dirty="0" smtClean="0">
                <a:ea typeface="ＭＳ Ｐゴシック" panose="020B0600070205080204" pitchFamily="34" charset="-128"/>
              </a:rPr>
              <a:t> “</a:t>
            </a:r>
            <a:r>
              <a:rPr lang="en-US" altLang="ja-JP" sz="2000" dirty="0" smtClean="0">
                <a:solidFill>
                  <a:srgbClr val="CCCC00"/>
                </a:solidFill>
                <a:ea typeface="ＭＳ Ｐゴシック" panose="020B0600070205080204" pitchFamily="34" charset="-128"/>
              </a:rPr>
              <a:t>Empowerment</a:t>
            </a:r>
            <a:r>
              <a:rPr lang="en-US" altLang="ja-JP" sz="2000" dirty="0" smtClean="0">
                <a:ea typeface="ＭＳ Ｐゴシック" panose="020B0600070205080204" pitchFamily="34" charset="-128"/>
              </a:rPr>
              <a:t>” and “</a:t>
            </a:r>
            <a:r>
              <a:rPr lang="en-US" altLang="ja-JP" sz="2000" dirty="0" smtClean="0">
                <a:solidFill>
                  <a:srgbClr val="CCCC00"/>
                </a:solidFill>
                <a:ea typeface="ＭＳ Ｐゴシック" panose="020B0600070205080204" pitchFamily="34" charset="-128"/>
              </a:rPr>
              <a:t>Capacitation</a:t>
            </a:r>
            <a:r>
              <a:rPr lang="en-US" altLang="ja-JP" sz="2000" dirty="0" smtClean="0">
                <a:ea typeface="ＭＳ Ｐゴシック" panose="020B0600070205080204" pitchFamily="34" charset="-128"/>
              </a:rPr>
              <a:t>” appeared within this context.  Both are classified as human capital approach.  Although they refer to collective capacity in their definition, the distinction of social capital from human capital is still vague in 70s.  For example, Korten (1987) classifies three stages of the evolutionary change of NGO’s strategies. The second generational strategy, “</a:t>
            </a:r>
            <a:r>
              <a:rPr lang="en-US" altLang="ja-JP" sz="2000" dirty="0" smtClean="0">
                <a:solidFill>
                  <a:srgbClr val="CCCC00"/>
                </a:solidFill>
                <a:ea typeface="ＭＳ Ｐゴシック" panose="020B0600070205080204" pitchFamily="34" charset="-128"/>
              </a:rPr>
              <a:t>building local capacity for self-help</a:t>
            </a:r>
            <a:r>
              <a:rPr lang="en-US" altLang="ja-JP" sz="2000" dirty="0" smtClean="0">
                <a:ea typeface="ＭＳ Ｐゴシック" panose="020B0600070205080204" pitchFamily="34" charset="-128"/>
              </a:rPr>
              <a:t>”, corresponds to </a:t>
            </a:r>
            <a:r>
              <a:rPr lang="en-US" altLang="ja-JP" sz="2000" dirty="0" smtClean="0">
                <a:solidFill>
                  <a:srgbClr val="CCCC00"/>
                </a:solidFill>
                <a:ea typeface="ＭＳ Ｐゴシック" panose="020B0600070205080204" pitchFamily="34" charset="-128"/>
              </a:rPr>
              <a:t>human capital</a:t>
            </a:r>
            <a:r>
              <a:rPr lang="en-US" altLang="ja-JP" sz="2000" dirty="0" smtClean="0">
                <a:ea typeface="ＭＳ Ｐゴシック" panose="020B0600070205080204" pitchFamily="34" charset="-128"/>
              </a:rPr>
              <a:t>.  His focus is on the capacity of local community.  But the distinction of social capital from human capital is not clear.  In later years, </a:t>
            </a:r>
            <a:r>
              <a:rPr lang="en-US" altLang="ja-JP" sz="2000" dirty="0" err="1" smtClean="0">
                <a:ea typeface="ＭＳ Ｐゴシック" panose="020B0600070205080204" pitchFamily="34" charset="-128"/>
              </a:rPr>
              <a:t>Friedmann</a:t>
            </a:r>
            <a:r>
              <a:rPr lang="en-US" altLang="ja-JP" sz="2000" dirty="0" smtClean="0">
                <a:ea typeface="ＭＳ Ｐゴシック" panose="020B0600070205080204" pitchFamily="34" charset="-128"/>
              </a:rPr>
              <a:t> (1992) distinguishes them by putting an adjective </a:t>
            </a:r>
            <a:r>
              <a:rPr lang="en-US" altLang="ja-JP" sz="2000" dirty="0" smtClean="0">
                <a:solidFill>
                  <a:srgbClr val="CCCC00"/>
                </a:solidFill>
                <a:ea typeface="ＭＳ Ｐゴシック" panose="020B0600070205080204" pitchFamily="34" charset="-128"/>
              </a:rPr>
              <a:t>“collective”</a:t>
            </a:r>
            <a:r>
              <a:rPr lang="en-US" altLang="ja-JP" sz="2000" dirty="0" smtClean="0">
                <a:ea typeface="ＭＳ Ｐゴシック" panose="020B0600070205080204" pitchFamily="34" charset="-128"/>
              </a:rPr>
              <a:t> to </a:t>
            </a:r>
            <a:r>
              <a:rPr lang="en-US" altLang="ja-JP" sz="2000" dirty="0" smtClean="0">
                <a:solidFill>
                  <a:srgbClr val="CCCC00"/>
                </a:solidFill>
                <a:ea typeface="ＭＳ Ｐゴシック" panose="020B0600070205080204" pitchFamily="34" charset="-128"/>
              </a:rPr>
              <a:t>“empowerment.”</a:t>
            </a:r>
            <a:endParaRPr lang="en-US" altLang="en-US" sz="2000" dirty="0" smtClean="0">
              <a:solidFill>
                <a:srgbClr val="CCCC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457200" y="914400"/>
            <a:ext cx="8229600" cy="4800600"/>
          </a:xfrm>
        </p:spPr>
        <p:txBody>
          <a:bodyPr/>
          <a:lstStyle/>
          <a:p>
            <a:pPr algn="just" eaLnBrk="1" hangingPunct="1">
              <a:lnSpc>
                <a:spcPct val="90000"/>
              </a:lnSpc>
            </a:pPr>
            <a:r>
              <a:rPr lang="en-US" altLang="ja-JP" sz="2800" smtClean="0">
                <a:ea typeface="ＭＳ Ｐゴシック" panose="020B0600070205080204" pitchFamily="34" charset="-128"/>
              </a:rPr>
              <a:t>This strategy (second generation strategy) works at best in </a:t>
            </a:r>
            <a:r>
              <a:rPr lang="en-US" altLang="ja-JP" sz="2800" smtClean="0">
                <a:solidFill>
                  <a:srgbClr val="CCCC00"/>
                </a:solidFill>
                <a:ea typeface="ＭＳ Ｐゴシック" panose="020B0600070205080204" pitchFamily="34" charset="-128"/>
              </a:rPr>
              <a:t>creating highly educated</a:t>
            </a:r>
            <a:r>
              <a:rPr lang="en-US" altLang="ja-JP" sz="2800" smtClean="0">
                <a:ea typeface="ＭＳ Ｐゴシック" panose="020B0600070205080204" pitchFamily="34" charset="-128"/>
              </a:rPr>
              <a:t>, typically </a:t>
            </a:r>
            <a:r>
              <a:rPr lang="en-US" altLang="ja-JP" sz="2800" smtClean="0">
                <a:solidFill>
                  <a:srgbClr val="CCCC00"/>
                </a:solidFill>
                <a:ea typeface="ＭＳ Ｐゴシック" panose="020B0600070205080204" pitchFamily="34" charset="-128"/>
              </a:rPr>
              <a:t>foreign educated, PhD holders</a:t>
            </a:r>
            <a:r>
              <a:rPr lang="en-US" altLang="ja-JP" sz="2800" smtClean="0">
                <a:ea typeface="ＭＳ Ｐゴシック" panose="020B0600070205080204" pitchFamily="34" charset="-128"/>
              </a:rPr>
              <a:t>, but their </a:t>
            </a:r>
            <a:r>
              <a:rPr lang="en-US" altLang="ja-JP" sz="2800" smtClean="0">
                <a:solidFill>
                  <a:srgbClr val="CCCC00"/>
                </a:solidFill>
                <a:ea typeface="ＭＳ Ｐゴシック" panose="020B0600070205080204" pitchFamily="34" charset="-128"/>
              </a:rPr>
              <a:t>talents usually are not utilized to enhance the socio economic condition of poor</a:t>
            </a:r>
            <a:r>
              <a:rPr lang="en-US" altLang="ja-JP" sz="2800" smtClean="0">
                <a:ea typeface="ＭＳ Ｐゴシック" panose="020B0600070205080204" pitchFamily="34" charset="-128"/>
              </a:rPr>
              <a:t>, local communities.</a:t>
            </a:r>
          </a:p>
          <a:p>
            <a:pPr algn="just" eaLnBrk="1" hangingPunct="1">
              <a:lnSpc>
                <a:spcPct val="90000"/>
              </a:lnSpc>
            </a:pPr>
            <a:endParaRPr lang="en-US" altLang="ja-JP" sz="2800" smtClean="0">
              <a:ea typeface="ＭＳ Ｐゴシック" panose="020B0600070205080204" pitchFamily="34" charset="-128"/>
            </a:endParaRPr>
          </a:p>
          <a:p>
            <a:pPr algn="just" eaLnBrk="1" hangingPunct="1">
              <a:lnSpc>
                <a:spcPct val="90000"/>
              </a:lnSpc>
            </a:pPr>
            <a:r>
              <a:rPr lang="en-US" altLang="ja-JP" sz="2800" smtClean="0">
                <a:ea typeface="ＭＳ Ｐゴシック" panose="020B0600070205080204" pitchFamily="34" charset="-128"/>
              </a:rPr>
              <a:t>The theoretical clue </a:t>
            </a:r>
            <a:r>
              <a:rPr lang="en-US" altLang="ja-JP" sz="2800" smtClean="0">
                <a:solidFill>
                  <a:srgbClr val="CCCC00"/>
                </a:solidFill>
                <a:ea typeface="ＭＳ Ｐゴシック" panose="020B0600070205080204" pitchFamily="34" charset="-128"/>
              </a:rPr>
              <a:t>why the second generational approach does not work</a:t>
            </a:r>
            <a:r>
              <a:rPr lang="en-US" altLang="ja-JP" sz="2800" smtClean="0">
                <a:ea typeface="ＭＳ Ｐゴシック" panose="020B0600070205080204" pitchFamily="34" charset="-128"/>
              </a:rPr>
              <a:t> in the least developed countries is given by </a:t>
            </a:r>
            <a:r>
              <a:rPr lang="en-US" altLang="ja-JP" sz="2800" smtClean="0">
                <a:solidFill>
                  <a:srgbClr val="CCCC00"/>
                </a:solidFill>
                <a:ea typeface="ＭＳ Ｐゴシック" panose="020B0600070205080204" pitchFamily="34" charset="-128"/>
              </a:rPr>
              <a:t>Putnam et.al. (1993),</a:t>
            </a:r>
            <a:r>
              <a:rPr lang="en-US" altLang="ja-JP" sz="2800" smtClean="0">
                <a:ea typeface="ＭＳ Ｐゴシック" panose="020B0600070205080204" pitchFamily="34" charset="-128"/>
              </a:rPr>
              <a:t> who has shown the </a:t>
            </a:r>
            <a:r>
              <a:rPr lang="en-US" altLang="ja-JP" sz="2800" smtClean="0">
                <a:solidFill>
                  <a:srgbClr val="CCCC00"/>
                </a:solidFill>
                <a:ea typeface="ＭＳ Ｐゴシック" panose="020B0600070205080204" pitchFamily="34" charset="-128"/>
              </a:rPr>
              <a:t>availability of social capital plays a crucial role for development</a:t>
            </a:r>
            <a:r>
              <a:rPr lang="en-US" altLang="ja-JP" sz="2800" smtClean="0">
                <a:ea typeface="ＭＳ Ｐゴシック" panose="020B0600070205080204" pitchFamily="34" charset="-128"/>
              </a:rPr>
              <a:t> through their comparative case studies about north and south Italy. </a:t>
            </a:r>
            <a:endParaRPr lang="en-US" altLang="en-US" sz="28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304800" y="228600"/>
            <a:ext cx="8458200" cy="6400800"/>
          </a:xfrm>
        </p:spPr>
        <p:txBody>
          <a:bodyPr/>
          <a:lstStyle/>
          <a:p>
            <a:pPr algn="just" eaLnBrk="1" hangingPunct="1">
              <a:lnSpc>
                <a:spcPct val="90000"/>
              </a:lnSpc>
            </a:pPr>
            <a:r>
              <a:rPr lang="en-US" altLang="ja-JP" sz="2800" smtClean="0">
                <a:ea typeface="ＭＳ Ｐゴシック" panose="020B0600070205080204" pitchFamily="34" charset="-128"/>
              </a:rPr>
              <a:t>Applying </a:t>
            </a:r>
            <a:r>
              <a:rPr lang="en-US" altLang="ja-JP" sz="2800" smtClean="0">
                <a:solidFill>
                  <a:srgbClr val="CCCC00"/>
                </a:solidFill>
                <a:ea typeface="ＭＳ Ｐゴシック" panose="020B0600070205080204" pitchFamily="34" charset="-128"/>
              </a:rPr>
              <a:t>Coleman’s thesis (1988)</a:t>
            </a:r>
            <a:r>
              <a:rPr lang="en-US" altLang="ja-JP" sz="2800" smtClean="0">
                <a:ea typeface="ＭＳ Ｐゴシック" panose="020B0600070205080204" pitchFamily="34" charset="-128"/>
              </a:rPr>
              <a:t> that </a:t>
            </a:r>
            <a:r>
              <a:rPr lang="en-US" altLang="ja-JP" sz="2800" smtClean="0">
                <a:solidFill>
                  <a:srgbClr val="CCCC00"/>
                </a:solidFill>
                <a:ea typeface="ＭＳ Ｐゴシック" panose="020B0600070205080204" pitchFamily="34" charset="-128"/>
              </a:rPr>
              <a:t>social capital is helpful in solving a dilemma of collective action</a:t>
            </a:r>
            <a:r>
              <a:rPr lang="en-US" altLang="ja-JP" sz="2800" smtClean="0">
                <a:ea typeface="ＭＳ Ｐゴシック" panose="020B0600070205080204" pitchFamily="34" charset="-128"/>
              </a:rPr>
              <a:t> with the assumption that </a:t>
            </a:r>
            <a:r>
              <a:rPr lang="en-US" altLang="ja-JP" sz="2800" smtClean="0">
                <a:solidFill>
                  <a:srgbClr val="CCCC00"/>
                </a:solidFill>
                <a:ea typeface="ＭＳ Ｐゴシック" panose="020B0600070205080204" pitchFamily="34" charset="-128"/>
              </a:rPr>
              <a:t>market efficiency</a:t>
            </a:r>
            <a:r>
              <a:rPr lang="en-US" altLang="ja-JP" sz="2800" smtClean="0">
                <a:ea typeface="ＭＳ Ｐゴシック" panose="020B0600070205080204" pitchFamily="34" charset="-128"/>
              </a:rPr>
              <a:t> and </a:t>
            </a:r>
            <a:r>
              <a:rPr lang="en-US" altLang="ja-JP" sz="2800" smtClean="0">
                <a:solidFill>
                  <a:srgbClr val="CCCC00"/>
                </a:solidFill>
                <a:ea typeface="ＭＳ Ｐゴシック" panose="020B0600070205080204" pitchFamily="34" charset="-128"/>
              </a:rPr>
              <a:t>government performance</a:t>
            </a:r>
            <a:r>
              <a:rPr lang="en-US" altLang="ja-JP" sz="2800" smtClean="0">
                <a:ea typeface="ＭＳ Ｐゴシック" panose="020B0600070205080204" pitchFamily="34" charset="-128"/>
              </a:rPr>
              <a:t> depend on the </a:t>
            </a:r>
            <a:r>
              <a:rPr lang="en-US" altLang="ja-JP" sz="2800" smtClean="0">
                <a:solidFill>
                  <a:srgbClr val="CCCC00"/>
                </a:solidFill>
                <a:ea typeface="ＭＳ Ｐゴシック" panose="020B0600070205080204" pitchFamily="34" charset="-128"/>
              </a:rPr>
              <a:t>societal capability</a:t>
            </a:r>
            <a:r>
              <a:rPr lang="en-US" altLang="ja-JP" sz="2800" smtClean="0">
                <a:ea typeface="ＭＳ Ｐゴシック" panose="020B0600070205080204" pitchFamily="34" charset="-128"/>
              </a:rPr>
              <a:t> to solve </a:t>
            </a:r>
            <a:r>
              <a:rPr lang="en-US" altLang="ja-JP" sz="2800" smtClean="0">
                <a:solidFill>
                  <a:srgbClr val="CCCC00"/>
                </a:solidFill>
                <a:ea typeface="ＭＳ Ｐゴシック" panose="020B0600070205080204" pitchFamily="34" charset="-128"/>
              </a:rPr>
              <a:t>collective action dilemma</a:t>
            </a:r>
            <a:r>
              <a:rPr lang="en-US" altLang="ja-JP" sz="2800" smtClean="0">
                <a:ea typeface="ＭＳ Ｐゴシック" panose="020B0600070205080204" pitchFamily="34" charset="-128"/>
              </a:rPr>
              <a:t>, their central thesis that the </a:t>
            </a:r>
            <a:r>
              <a:rPr lang="en-US" altLang="ja-JP" sz="2800" b="1" smtClean="0">
                <a:solidFill>
                  <a:srgbClr val="CCCC00"/>
                </a:solidFill>
                <a:ea typeface="ＭＳ Ｐゴシック" panose="020B0600070205080204" pitchFamily="34" charset="-128"/>
              </a:rPr>
              <a:t>lack of social capital becomes the obstruction to development of society</a:t>
            </a:r>
            <a:r>
              <a:rPr lang="en-US" altLang="ja-JP" sz="2800" smtClean="0">
                <a:ea typeface="ＭＳ Ｐゴシック" panose="020B0600070205080204" pitchFamily="34" charset="-128"/>
              </a:rPr>
              <a:t> is derived. </a:t>
            </a:r>
          </a:p>
          <a:p>
            <a:pPr algn="just" eaLnBrk="1" hangingPunct="1">
              <a:lnSpc>
                <a:spcPct val="90000"/>
              </a:lnSpc>
            </a:pPr>
            <a:r>
              <a:rPr lang="en-US" altLang="ja-JP" sz="2800" smtClean="0">
                <a:ea typeface="ＭＳ Ｐゴシック" panose="020B0600070205080204" pitchFamily="34" charset="-128"/>
              </a:rPr>
              <a:t>After Putnam et.al, there are many evidences discovered to show </a:t>
            </a:r>
            <a:r>
              <a:rPr lang="en-US" altLang="ja-JP" sz="2800" b="1" smtClean="0">
                <a:solidFill>
                  <a:srgbClr val="CCCC00"/>
                </a:solidFill>
                <a:ea typeface="ＭＳ Ｐゴシック" panose="020B0600070205080204" pitchFamily="34" charset="-128"/>
              </a:rPr>
              <a:t>positive correlation between social capital and development</a:t>
            </a:r>
            <a:r>
              <a:rPr lang="en-US" altLang="ja-JP" sz="2800" smtClean="0">
                <a:ea typeface="ＭＳ Ｐゴシック" panose="020B0600070205080204" pitchFamily="34" charset="-128"/>
              </a:rPr>
              <a:t>. </a:t>
            </a:r>
          </a:p>
          <a:p>
            <a:pPr algn="just" eaLnBrk="1" hangingPunct="1">
              <a:lnSpc>
                <a:spcPct val="90000"/>
              </a:lnSpc>
            </a:pPr>
            <a:r>
              <a:rPr lang="en-US" altLang="en-US" sz="2800" smtClean="0"/>
              <a:t>Knack &amp; Keefer (1995,1997) and Zak &amp; Knack (2001) </a:t>
            </a:r>
            <a:r>
              <a:rPr lang="en-US" altLang="en-US" sz="2800" b="1" smtClean="0">
                <a:solidFill>
                  <a:srgbClr val="CCCC00"/>
                </a:solidFill>
              </a:rPr>
              <a:t>positive correlation with economic growth</a:t>
            </a:r>
            <a:r>
              <a:rPr lang="en-US" altLang="en-US" sz="2800" smtClean="0"/>
              <a:t> and Rothstein &amp; Stolle (2001) and Rothstein &amp; Uslaner (2005) </a:t>
            </a:r>
            <a:r>
              <a:rPr lang="en-US" altLang="en-US" sz="2800" b="1" smtClean="0"/>
              <a:t>confirm the one with </a:t>
            </a:r>
            <a:r>
              <a:rPr lang="en-US" altLang="en-US" sz="2800" b="1" smtClean="0">
                <a:solidFill>
                  <a:srgbClr val="CCCC00"/>
                </a:solidFill>
              </a:rPr>
              <a:t>equality</a:t>
            </a:r>
            <a:r>
              <a:rPr lang="en-US" altLang="en-US" sz="2800" smtClean="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457200" y="457200"/>
            <a:ext cx="8229600" cy="5181600"/>
          </a:xfrm>
        </p:spPr>
        <p:txBody>
          <a:bodyPr/>
          <a:lstStyle/>
          <a:p>
            <a:pPr algn="just" eaLnBrk="1" hangingPunct="1">
              <a:lnSpc>
                <a:spcPct val="90000"/>
              </a:lnSpc>
            </a:pPr>
            <a:r>
              <a:rPr lang="en-US" altLang="ja-JP" smtClean="0">
                <a:ea typeface="ＭＳ Ｐゴシック" panose="020B0600070205080204" pitchFamily="34" charset="-128"/>
              </a:rPr>
              <a:t>There is vicious circle of </a:t>
            </a:r>
            <a:r>
              <a:rPr lang="en-US" altLang="ja-JP" smtClean="0">
                <a:solidFill>
                  <a:srgbClr val="CCCC00"/>
                </a:solidFill>
                <a:ea typeface="ＭＳ Ｐゴシック" panose="020B0600070205080204" pitchFamily="34" charset="-128"/>
              </a:rPr>
              <a:t>low social capital</a:t>
            </a:r>
            <a:r>
              <a:rPr lang="en-US" altLang="ja-JP" smtClean="0">
                <a:ea typeface="ＭＳ Ｐゴシック" panose="020B0600070205080204" pitchFamily="34" charset="-128"/>
              </a:rPr>
              <a:t> and </a:t>
            </a:r>
            <a:r>
              <a:rPr lang="en-US" altLang="ja-JP" smtClean="0">
                <a:solidFill>
                  <a:srgbClr val="CCCC00"/>
                </a:solidFill>
                <a:ea typeface="ＭＳ Ｐゴシック" panose="020B0600070205080204" pitchFamily="34" charset="-128"/>
              </a:rPr>
              <a:t>low development</a:t>
            </a:r>
            <a:r>
              <a:rPr lang="en-US" altLang="ja-JP" smtClean="0">
                <a:ea typeface="ＭＳ Ｐゴシック" panose="020B0600070205080204" pitchFamily="34" charset="-128"/>
              </a:rPr>
              <a:t> in the least developed countries.  In the low social capital society, there is </a:t>
            </a:r>
            <a:r>
              <a:rPr lang="en-US" altLang="ja-JP" smtClean="0">
                <a:solidFill>
                  <a:srgbClr val="CCCC00"/>
                </a:solidFill>
                <a:ea typeface="ＭＳ Ｐゴシック" panose="020B0600070205080204" pitchFamily="34" charset="-128"/>
              </a:rPr>
              <a:t>low social trust</a:t>
            </a:r>
            <a:r>
              <a:rPr lang="en-US" altLang="ja-JP" smtClean="0">
                <a:ea typeface="ＭＳ Ｐゴシック" panose="020B0600070205080204" pitchFamily="34" charset="-128"/>
              </a:rPr>
              <a:t>. </a:t>
            </a:r>
          </a:p>
          <a:p>
            <a:pPr algn="just" eaLnBrk="1" hangingPunct="1">
              <a:lnSpc>
                <a:spcPct val="90000"/>
              </a:lnSpc>
            </a:pPr>
            <a:endParaRPr lang="en-US" altLang="en-US" smtClean="0"/>
          </a:p>
          <a:p>
            <a:pPr algn="just" eaLnBrk="1" hangingPunct="1">
              <a:lnSpc>
                <a:spcPct val="90000"/>
              </a:lnSpc>
            </a:pPr>
            <a:r>
              <a:rPr lang="en-US" altLang="ja-JP" smtClean="0">
                <a:solidFill>
                  <a:srgbClr val="CCCC00"/>
                </a:solidFill>
                <a:ea typeface="ＭＳ Ｐゴシック" panose="020B0600070205080204" pitchFamily="34" charset="-128"/>
              </a:rPr>
              <a:t>Exploitation for the people in the higher social position</a:t>
            </a:r>
            <a:r>
              <a:rPr lang="en-US" altLang="ja-JP" smtClean="0">
                <a:ea typeface="ＭＳ Ｐゴシック" panose="020B0600070205080204" pitchFamily="34" charset="-128"/>
              </a:rPr>
              <a:t> and </a:t>
            </a:r>
            <a:r>
              <a:rPr lang="en-US" altLang="ja-JP" smtClean="0">
                <a:solidFill>
                  <a:srgbClr val="CCCC00"/>
                </a:solidFill>
                <a:ea typeface="ＭＳ Ｐゴシック" panose="020B0600070205080204" pitchFamily="34" charset="-128"/>
              </a:rPr>
              <a:t>rent seeking</a:t>
            </a:r>
            <a:r>
              <a:rPr lang="en-US" altLang="ja-JP" smtClean="0">
                <a:ea typeface="ＭＳ Ｐゴシック" panose="020B0600070205080204" pitchFamily="34" charset="-128"/>
              </a:rPr>
              <a:t> for those in the </a:t>
            </a:r>
            <a:r>
              <a:rPr lang="en-US" altLang="ja-JP" smtClean="0">
                <a:solidFill>
                  <a:srgbClr val="CCCC00"/>
                </a:solidFill>
                <a:ea typeface="ＭＳ Ｐゴシック" panose="020B0600070205080204" pitchFamily="34" charset="-128"/>
              </a:rPr>
              <a:t>lower social position</a:t>
            </a:r>
            <a:r>
              <a:rPr lang="en-US" altLang="ja-JP" smtClean="0">
                <a:ea typeface="ＭＳ Ｐゴシック" panose="020B0600070205080204" pitchFamily="34" charset="-128"/>
              </a:rPr>
              <a:t> are </a:t>
            </a:r>
            <a:r>
              <a:rPr lang="en-US" altLang="ja-JP" smtClean="0">
                <a:solidFill>
                  <a:srgbClr val="CCCC00"/>
                </a:solidFill>
                <a:ea typeface="ＭＳ Ｐゴシック" panose="020B0600070205080204" pitchFamily="34" charset="-128"/>
              </a:rPr>
              <a:t>rational choices</a:t>
            </a:r>
            <a:r>
              <a:rPr lang="en-US" altLang="ja-JP" smtClean="0">
                <a:ea typeface="ＭＳ Ｐゴシック" panose="020B0600070205080204" pitchFamily="34" charset="-128"/>
              </a:rPr>
              <a:t> for them and therefore prevailing in </a:t>
            </a:r>
            <a:r>
              <a:rPr lang="en-US" altLang="ja-JP" smtClean="0">
                <a:solidFill>
                  <a:srgbClr val="CCCC00"/>
                </a:solidFill>
                <a:ea typeface="ＭＳ Ｐゴシック" panose="020B0600070205080204" pitchFamily="34" charset="-128"/>
              </a:rPr>
              <a:t>low trust situation</a:t>
            </a:r>
            <a:r>
              <a:rPr lang="en-US" altLang="ja-JP" smtClean="0">
                <a:ea typeface="ＭＳ Ｐゴシック" panose="020B0600070205080204" pitchFamily="34" charset="-128"/>
              </a:rPr>
              <a:t>. </a:t>
            </a:r>
          </a:p>
          <a:p>
            <a:pPr algn="just" eaLnBrk="1" hangingPunct="1">
              <a:lnSpc>
                <a:spcPct val="90000"/>
              </a:lnSpc>
            </a:pPr>
            <a:endParaRPr lang="en-US" altLang="ja-JP" smtClean="0">
              <a:ea typeface="ＭＳ Ｐゴシック" panose="020B0600070205080204" pitchFamily="34" charset="-128"/>
            </a:endParaRPr>
          </a:p>
          <a:p>
            <a:pPr algn="just" eaLnBrk="1" hangingPunct="1">
              <a:lnSpc>
                <a:spcPct val="90000"/>
              </a:lnSpc>
            </a:pPr>
            <a:r>
              <a:rPr lang="en-US" altLang="ja-JP" smtClean="0">
                <a:ea typeface="ＭＳ Ｐゴシック" panose="020B0600070205080204" pitchFamily="34" charset="-128"/>
              </a:rPr>
              <a:t>Thus </a:t>
            </a:r>
            <a:r>
              <a:rPr lang="en-US" altLang="ja-JP" smtClean="0">
                <a:solidFill>
                  <a:srgbClr val="CCCC00"/>
                </a:solidFill>
                <a:ea typeface="ＭＳ Ｐゴシック" panose="020B0600070205080204" pitchFamily="34" charset="-128"/>
              </a:rPr>
              <a:t>low trust situation obstructs collective action.</a:t>
            </a:r>
            <a:r>
              <a:rPr lang="en-US" altLang="ja-JP" smtClean="0">
                <a:ea typeface="ＭＳ Ｐゴシック" panose="020B0600070205080204" pitchFamily="34" charset="-128"/>
              </a:rPr>
              <a:t> </a:t>
            </a:r>
            <a:endParaRPr lang="en-US" alt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457200" y="304800"/>
            <a:ext cx="8229600" cy="4495800"/>
          </a:xfrm>
        </p:spPr>
        <p:txBody>
          <a:bodyPr/>
          <a:lstStyle/>
          <a:p>
            <a:pPr algn="just" eaLnBrk="1" hangingPunct="1">
              <a:lnSpc>
                <a:spcPct val="80000"/>
              </a:lnSpc>
            </a:pPr>
            <a:r>
              <a:rPr lang="en-US" altLang="en-US" smtClean="0"/>
              <a:t>When </a:t>
            </a:r>
            <a:r>
              <a:rPr lang="en-US" altLang="en-US" smtClean="0">
                <a:solidFill>
                  <a:srgbClr val="CCCC00"/>
                </a:solidFill>
              </a:rPr>
              <a:t>physical capital</a:t>
            </a:r>
            <a:r>
              <a:rPr lang="en-US" altLang="en-US" smtClean="0"/>
              <a:t> pours into </a:t>
            </a:r>
            <a:r>
              <a:rPr lang="en-US" altLang="en-US" smtClean="0">
                <a:solidFill>
                  <a:srgbClr val="CCCC00"/>
                </a:solidFill>
              </a:rPr>
              <a:t>this situation</a:t>
            </a:r>
            <a:r>
              <a:rPr lang="en-US" altLang="en-US" smtClean="0"/>
              <a:t>, the </a:t>
            </a:r>
            <a:r>
              <a:rPr lang="en-US" altLang="en-US" smtClean="0">
                <a:solidFill>
                  <a:srgbClr val="CCCC00"/>
                </a:solidFill>
              </a:rPr>
              <a:t>rich becomes richer</a:t>
            </a:r>
            <a:r>
              <a:rPr lang="en-US" altLang="en-US" smtClean="0"/>
              <a:t> and the </a:t>
            </a:r>
            <a:r>
              <a:rPr lang="en-US" altLang="en-US" smtClean="0">
                <a:solidFill>
                  <a:srgbClr val="CCCC00"/>
                </a:solidFill>
              </a:rPr>
              <a:t>poor remains poor</a:t>
            </a:r>
            <a:r>
              <a:rPr lang="en-US" altLang="en-US" smtClean="0"/>
              <a:t>, the </a:t>
            </a:r>
            <a:r>
              <a:rPr lang="en-US" altLang="en-US" smtClean="0">
                <a:solidFill>
                  <a:srgbClr val="CCCC00"/>
                </a:solidFill>
              </a:rPr>
              <a:t>average income remains same</a:t>
            </a:r>
            <a:r>
              <a:rPr lang="en-US" altLang="en-US" smtClean="0"/>
              <a:t> as before and the </a:t>
            </a:r>
            <a:r>
              <a:rPr lang="en-US" altLang="en-US" smtClean="0">
                <a:solidFill>
                  <a:srgbClr val="CCCC00"/>
                </a:solidFill>
              </a:rPr>
              <a:t>inequality becomes exacerbated</a:t>
            </a:r>
            <a:r>
              <a:rPr lang="en-US" altLang="en-US" smtClean="0"/>
              <a:t>.</a:t>
            </a:r>
          </a:p>
          <a:p>
            <a:pPr algn="just" eaLnBrk="1" hangingPunct="1">
              <a:lnSpc>
                <a:spcPct val="80000"/>
              </a:lnSpc>
            </a:pPr>
            <a:endParaRPr lang="en-US" altLang="en-US" sz="2800" smtClean="0"/>
          </a:p>
          <a:p>
            <a:pPr algn="just" eaLnBrk="1" hangingPunct="1">
              <a:lnSpc>
                <a:spcPct val="80000"/>
              </a:lnSpc>
            </a:pPr>
            <a:r>
              <a:rPr lang="en-US" altLang="en-US" smtClean="0"/>
              <a:t>The </a:t>
            </a:r>
            <a:r>
              <a:rPr lang="en-US" altLang="en-US" smtClean="0">
                <a:solidFill>
                  <a:srgbClr val="CCCC00"/>
                </a:solidFill>
              </a:rPr>
              <a:t>widening gap</a:t>
            </a:r>
            <a:r>
              <a:rPr lang="en-US" altLang="en-US" smtClean="0"/>
              <a:t> of </a:t>
            </a:r>
            <a:r>
              <a:rPr lang="en-US" altLang="en-US" smtClean="0">
                <a:solidFill>
                  <a:srgbClr val="CCCC00"/>
                </a:solidFill>
              </a:rPr>
              <a:t>income </a:t>
            </a:r>
            <a:r>
              <a:rPr lang="en-US" altLang="en-US" smtClean="0"/>
              <a:t>and </a:t>
            </a:r>
            <a:r>
              <a:rPr lang="en-US" altLang="en-US" smtClean="0">
                <a:solidFill>
                  <a:srgbClr val="CCCC00"/>
                </a:solidFill>
              </a:rPr>
              <a:t>quality of life</a:t>
            </a:r>
            <a:r>
              <a:rPr lang="en-US" altLang="en-US" smtClean="0"/>
              <a:t> strengthens </a:t>
            </a:r>
            <a:r>
              <a:rPr lang="en-US" altLang="en-US" smtClean="0">
                <a:solidFill>
                  <a:srgbClr val="CCCC00"/>
                </a:solidFill>
              </a:rPr>
              <a:t>distrust</a:t>
            </a:r>
            <a:r>
              <a:rPr lang="en-US" altLang="en-US" smtClean="0"/>
              <a:t> between the </a:t>
            </a:r>
            <a:r>
              <a:rPr lang="en-US" altLang="en-US" smtClean="0">
                <a:solidFill>
                  <a:srgbClr val="CCCC00"/>
                </a:solidFill>
              </a:rPr>
              <a:t>haves </a:t>
            </a:r>
            <a:r>
              <a:rPr lang="en-US" altLang="en-US" smtClean="0"/>
              <a:t>and the </a:t>
            </a:r>
            <a:r>
              <a:rPr lang="en-US" altLang="en-US" smtClean="0">
                <a:solidFill>
                  <a:srgbClr val="CCCC00"/>
                </a:solidFill>
              </a:rPr>
              <a:t>have-nots</a:t>
            </a:r>
            <a:r>
              <a:rPr lang="en-US" altLang="en-US" smtClean="0"/>
              <a:t>.  </a:t>
            </a:r>
          </a:p>
          <a:p>
            <a:pPr algn="just" eaLnBrk="1" hangingPunct="1">
              <a:lnSpc>
                <a:spcPct val="80000"/>
              </a:lnSpc>
            </a:pPr>
            <a:endParaRPr lang="en-US" altLang="en-US" sz="2800" smtClean="0"/>
          </a:p>
          <a:p>
            <a:pPr algn="just" eaLnBrk="1" hangingPunct="1">
              <a:lnSpc>
                <a:spcPct val="80000"/>
              </a:lnSpc>
            </a:pPr>
            <a:r>
              <a:rPr lang="en-US" altLang="en-US" smtClean="0"/>
              <a:t>This is a good explanation about the </a:t>
            </a:r>
            <a:r>
              <a:rPr lang="en-US" altLang="en-US" smtClean="0">
                <a:solidFill>
                  <a:srgbClr val="CCCC00"/>
                </a:solidFill>
              </a:rPr>
              <a:t>trap of poverty</a:t>
            </a:r>
            <a:r>
              <a:rPr lang="en-US" altLang="en-US" smtClean="0"/>
              <a:t> but not enough for </a:t>
            </a:r>
            <a:r>
              <a:rPr lang="en-US" altLang="en-US" smtClean="0">
                <a:solidFill>
                  <a:srgbClr val="CCCC00"/>
                </a:solidFill>
              </a:rPr>
              <a:t>planners</a:t>
            </a:r>
            <a:r>
              <a:rPr lang="en-US" altLang="en-US" smtClean="0"/>
              <a:t> and policy makers </a:t>
            </a:r>
            <a:r>
              <a:rPr lang="en-US" altLang="en-US" smtClean="0">
                <a:solidFill>
                  <a:srgbClr val="CCCC00"/>
                </a:solidFill>
              </a:rPr>
              <a:t>who wish to change the situation</a:t>
            </a:r>
            <a:r>
              <a:rPr lang="en-US" altLang="en-US" smtClean="0"/>
              <a:t> since it </a:t>
            </a:r>
            <a:r>
              <a:rPr lang="en-US" altLang="en-US" smtClean="0">
                <a:solidFill>
                  <a:srgbClr val="CCCC00"/>
                </a:solidFill>
              </a:rPr>
              <a:t>does not provide any solution to nurture social capital</a:t>
            </a:r>
            <a:r>
              <a:rPr lang="en-US" altLang="en-US" smtClean="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457200" y="533400"/>
            <a:ext cx="8229600" cy="6248400"/>
          </a:xfrm>
        </p:spPr>
        <p:txBody>
          <a:bodyPr/>
          <a:lstStyle/>
          <a:p>
            <a:pPr algn="just" eaLnBrk="1" hangingPunct="1">
              <a:lnSpc>
                <a:spcPct val="90000"/>
              </a:lnSpc>
            </a:pPr>
            <a:r>
              <a:rPr lang="en-US" altLang="en-US" sz="2800" smtClean="0">
                <a:solidFill>
                  <a:srgbClr val="CCCC00"/>
                </a:solidFill>
              </a:rPr>
              <a:t>Social capital</a:t>
            </a:r>
            <a:r>
              <a:rPr lang="en-US" altLang="en-US" sz="2800" smtClean="0"/>
              <a:t> is a </a:t>
            </a:r>
            <a:r>
              <a:rPr lang="en-US" altLang="en-US" sz="2800" smtClean="0">
                <a:solidFill>
                  <a:srgbClr val="CCCC00"/>
                </a:solidFill>
              </a:rPr>
              <a:t>relational property</a:t>
            </a:r>
            <a:r>
              <a:rPr lang="en-US" altLang="en-US" sz="2800" smtClean="0"/>
              <a:t> among people. </a:t>
            </a:r>
          </a:p>
          <a:p>
            <a:pPr algn="just" eaLnBrk="1" hangingPunct="1">
              <a:lnSpc>
                <a:spcPct val="90000"/>
              </a:lnSpc>
            </a:pPr>
            <a:r>
              <a:rPr lang="en-US" altLang="en-US" sz="2800" smtClean="0"/>
              <a:t>Unlike </a:t>
            </a:r>
            <a:r>
              <a:rPr lang="en-US" altLang="en-US" sz="2800" smtClean="0">
                <a:solidFill>
                  <a:srgbClr val="CCCC00"/>
                </a:solidFill>
              </a:rPr>
              <a:t>property right</a:t>
            </a:r>
            <a:r>
              <a:rPr lang="en-US" altLang="en-US" sz="2800" smtClean="0"/>
              <a:t>, it </a:t>
            </a:r>
            <a:r>
              <a:rPr lang="en-US" altLang="en-US" sz="2800" smtClean="0">
                <a:solidFill>
                  <a:srgbClr val="CCCC00"/>
                </a:solidFill>
              </a:rPr>
              <a:t>cannot be owned separately</a:t>
            </a:r>
            <a:r>
              <a:rPr lang="en-US" altLang="en-US" sz="2800" smtClean="0"/>
              <a:t> by any individuals and therefore </a:t>
            </a:r>
            <a:r>
              <a:rPr lang="en-US" altLang="en-US" sz="2800" smtClean="0">
                <a:solidFill>
                  <a:srgbClr val="CCCC00"/>
                </a:solidFill>
              </a:rPr>
              <a:t>cannot be transferred</a:t>
            </a:r>
            <a:r>
              <a:rPr lang="en-US" altLang="en-US" sz="2800" smtClean="0"/>
              <a:t> from one person to another.  </a:t>
            </a:r>
          </a:p>
          <a:p>
            <a:pPr algn="just" eaLnBrk="1" hangingPunct="1">
              <a:lnSpc>
                <a:spcPct val="90000"/>
              </a:lnSpc>
            </a:pPr>
            <a:r>
              <a:rPr lang="en-US" altLang="en-US" sz="2800" smtClean="0"/>
              <a:t>Unlike physical and human capital, it cannot be </a:t>
            </a:r>
            <a:r>
              <a:rPr lang="en-US" altLang="en-US" sz="2800" smtClean="0">
                <a:solidFill>
                  <a:srgbClr val="CCCC00"/>
                </a:solidFill>
              </a:rPr>
              <a:t>transferred externally</a:t>
            </a:r>
            <a:r>
              <a:rPr lang="en-US" altLang="en-US" sz="2800" smtClean="0"/>
              <a:t>. </a:t>
            </a:r>
          </a:p>
          <a:p>
            <a:pPr algn="just" eaLnBrk="1" hangingPunct="1">
              <a:lnSpc>
                <a:spcPct val="90000"/>
              </a:lnSpc>
            </a:pPr>
            <a:r>
              <a:rPr lang="en-US" altLang="en-US" sz="2800" smtClean="0"/>
              <a:t>It can only be </a:t>
            </a:r>
            <a:r>
              <a:rPr lang="en-US" altLang="en-US" sz="2800" smtClean="0">
                <a:solidFill>
                  <a:srgbClr val="CCCC00"/>
                </a:solidFill>
              </a:rPr>
              <a:t>nurtured internally within society</a:t>
            </a:r>
            <a:r>
              <a:rPr lang="en-US" altLang="en-US" sz="2800" smtClean="0"/>
              <a:t>. </a:t>
            </a:r>
          </a:p>
          <a:p>
            <a:pPr algn="just" eaLnBrk="1" hangingPunct="1">
              <a:lnSpc>
                <a:spcPct val="90000"/>
              </a:lnSpc>
            </a:pPr>
            <a:r>
              <a:rPr lang="en-US" altLang="en-US" sz="2800" smtClean="0"/>
              <a:t>Then, how can it be </a:t>
            </a:r>
            <a:r>
              <a:rPr lang="en-US" altLang="en-US" sz="2800" smtClean="0">
                <a:solidFill>
                  <a:srgbClr val="CCCC00"/>
                </a:solidFill>
              </a:rPr>
              <a:t>nurtured in low social capital situation</a:t>
            </a:r>
            <a:r>
              <a:rPr lang="en-US" altLang="en-US" sz="2800" smtClean="0"/>
              <a:t>?  Here is a puzzle of ‘</a:t>
            </a:r>
            <a:r>
              <a:rPr lang="en-US" altLang="en-US" sz="2800" smtClean="0">
                <a:solidFill>
                  <a:srgbClr val="CCCC00"/>
                </a:solidFill>
              </a:rPr>
              <a:t>chicken and egg</a:t>
            </a:r>
            <a:r>
              <a:rPr lang="en-US" altLang="en-US" sz="2800" smtClean="0"/>
              <a:t>.’  </a:t>
            </a:r>
          </a:p>
          <a:p>
            <a:pPr algn="just" eaLnBrk="1" hangingPunct="1">
              <a:lnSpc>
                <a:spcPct val="90000"/>
              </a:lnSpc>
            </a:pPr>
            <a:r>
              <a:rPr lang="en-US" altLang="en-US" sz="2800" smtClean="0"/>
              <a:t>To escape from this logical trap, we need to explore the </a:t>
            </a:r>
            <a:r>
              <a:rPr lang="en-US" altLang="en-US" sz="2800" smtClean="0">
                <a:solidFill>
                  <a:srgbClr val="CCCC00"/>
                </a:solidFill>
              </a:rPr>
              <a:t>evolutionary process</a:t>
            </a:r>
            <a:r>
              <a:rPr lang="en-US" altLang="en-US" sz="2800" smtClean="0"/>
              <a:t> in the </a:t>
            </a:r>
            <a:r>
              <a:rPr lang="en-US" altLang="en-US" sz="2800" smtClean="0">
                <a:solidFill>
                  <a:srgbClr val="CCCC00"/>
                </a:solidFill>
              </a:rPr>
              <a:t>real fields.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533400" y="685800"/>
            <a:ext cx="8229600" cy="5410200"/>
          </a:xfrm>
        </p:spPr>
        <p:txBody>
          <a:bodyPr/>
          <a:lstStyle/>
          <a:p>
            <a:pPr algn="just" eaLnBrk="1" hangingPunct="1">
              <a:lnSpc>
                <a:spcPct val="80000"/>
              </a:lnSpc>
            </a:pPr>
            <a:r>
              <a:rPr lang="en-US" altLang="ja-JP" smtClean="0">
                <a:ea typeface="ＭＳ Ｐゴシック" panose="020B0600070205080204" pitchFamily="34" charset="-128"/>
              </a:rPr>
              <a:t>Looking at the </a:t>
            </a:r>
            <a:r>
              <a:rPr lang="en-US" altLang="ja-JP" smtClean="0">
                <a:solidFill>
                  <a:srgbClr val="CCCC00"/>
                </a:solidFill>
                <a:ea typeface="ＭＳ Ｐゴシック" panose="020B0600070205080204" pitchFamily="34" charset="-128"/>
              </a:rPr>
              <a:t>experience in Pakistan</a:t>
            </a:r>
            <a:r>
              <a:rPr lang="en-US" altLang="ja-JP" smtClean="0">
                <a:ea typeface="ＭＳ Ｐゴシック" panose="020B0600070205080204" pitchFamily="34" charset="-128"/>
              </a:rPr>
              <a:t>, we observe the </a:t>
            </a:r>
            <a:r>
              <a:rPr lang="en-US" altLang="ja-JP" smtClean="0">
                <a:solidFill>
                  <a:srgbClr val="CCCC00"/>
                </a:solidFill>
                <a:ea typeface="ＭＳ Ｐゴシック" panose="020B0600070205080204" pitchFamily="34" charset="-128"/>
              </a:rPr>
              <a:t>vicious circle of distrust and low development</a:t>
            </a:r>
            <a:r>
              <a:rPr lang="en-US" altLang="ja-JP" smtClean="0">
                <a:ea typeface="ＭＳ Ｐゴシック" panose="020B0600070205080204" pitchFamily="34" charset="-128"/>
              </a:rPr>
              <a:t>.</a:t>
            </a:r>
          </a:p>
          <a:p>
            <a:pPr algn="just" eaLnBrk="1" hangingPunct="1">
              <a:lnSpc>
                <a:spcPct val="80000"/>
              </a:lnSpc>
              <a:buFontTx/>
              <a:buNone/>
            </a:pPr>
            <a:r>
              <a:rPr lang="en-US" altLang="ja-JP" smtClean="0">
                <a:ea typeface="ＭＳ Ｐゴシック" panose="020B0600070205080204" pitchFamily="34" charset="-128"/>
              </a:rPr>
              <a:t>  </a:t>
            </a:r>
          </a:p>
          <a:p>
            <a:pPr algn="just" eaLnBrk="1" hangingPunct="1">
              <a:lnSpc>
                <a:spcPct val="80000"/>
              </a:lnSpc>
            </a:pPr>
            <a:r>
              <a:rPr lang="en-US" altLang="ja-JP" smtClean="0">
                <a:ea typeface="ＭＳ Ｐゴシック" panose="020B0600070205080204" pitchFamily="34" charset="-128"/>
              </a:rPr>
              <a:t>However, </a:t>
            </a:r>
            <a:r>
              <a:rPr lang="en-US" altLang="ja-JP" smtClean="0">
                <a:solidFill>
                  <a:srgbClr val="CCCC00"/>
                </a:solidFill>
                <a:ea typeface="ＭＳ Ｐゴシック" panose="020B0600070205080204" pitchFamily="34" charset="-128"/>
              </a:rPr>
              <a:t>dichotomies of low trust society</a:t>
            </a:r>
            <a:r>
              <a:rPr lang="en-US" altLang="ja-JP" smtClean="0">
                <a:ea typeface="ＭＳ Ｐゴシック" panose="020B0600070205080204" pitchFamily="34" charset="-128"/>
              </a:rPr>
              <a:t> and </a:t>
            </a:r>
            <a:r>
              <a:rPr lang="en-US" altLang="ja-JP" smtClean="0">
                <a:solidFill>
                  <a:srgbClr val="CCCC00"/>
                </a:solidFill>
                <a:ea typeface="ＭＳ Ｐゴシック" panose="020B0600070205080204" pitchFamily="34" charset="-128"/>
              </a:rPr>
              <a:t>high trust society</a:t>
            </a:r>
            <a:r>
              <a:rPr lang="en-US" altLang="ja-JP" smtClean="0">
                <a:ea typeface="ＭＳ Ｐゴシック" panose="020B0600070205080204" pitchFamily="34" charset="-128"/>
              </a:rPr>
              <a:t> seem </a:t>
            </a:r>
            <a:r>
              <a:rPr lang="en-US" altLang="ja-JP" smtClean="0">
                <a:solidFill>
                  <a:srgbClr val="CCCC00"/>
                </a:solidFill>
                <a:ea typeface="ＭＳ Ｐゴシック" panose="020B0600070205080204" pitchFamily="34" charset="-128"/>
              </a:rPr>
              <a:t>inappropriate</a:t>
            </a:r>
            <a:r>
              <a:rPr lang="en-US" altLang="ja-JP" smtClean="0">
                <a:ea typeface="ＭＳ Ｐゴシック" panose="020B0600070205080204" pitchFamily="34" charset="-128"/>
              </a:rPr>
              <a:t>. </a:t>
            </a:r>
          </a:p>
          <a:p>
            <a:pPr algn="just" eaLnBrk="1" hangingPunct="1">
              <a:lnSpc>
                <a:spcPct val="80000"/>
              </a:lnSpc>
            </a:pPr>
            <a:endParaRPr lang="en-US" altLang="ja-JP" sz="2800" smtClean="0">
              <a:ea typeface="ＭＳ Ｐゴシック" panose="020B0600070205080204" pitchFamily="34" charset="-128"/>
            </a:endParaRPr>
          </a:p>
          <a:p>
            <a:pPr algn="just" eaLnBrk="1" hangingPunct="1">
              <a:lnSpc>
                <a:spcPct val="80000"/>
              </a:lnSpc>
            </a:pPr>
            <a:r>
              <a:rPr lang="en-US" altLang="ja-JP" smtClean="0">
                <a:ea typeface="ＭＳ Ｐゴシック" panose="020B0600070205080204" pitchFamily="34" charset="-128"/>
              </a:rPr>
              <a:t>We found that </a:t>
            </a:r>
            <a:r>
              <a:rPr lang="en-US" altLang="ja-JP" smtClean="0">
                <a:solidFill>
                  <a:srgbClr val="CCCC00"/>
                </a:solidFill>
                <a:ea typeface="ＭＳ Ｐゴシック" panose="020B0600070205080204" pitchFamily="34" charset="-128"/>
              </a:rPr>
              <a:t>local communities</a:t>
            </a:r>
            <a:r>
              <a:rPr lang="en-US" altLang="ja-JP" smtClean="0">
                <a:ea typeface="ＭＳ Ｐゴシック" panose="020B0600070205080204" pitchFamily="34" charset="-128"/>
              </a:rPr>
              <a:t> are </a:t>
            </a:r>
            <a:r>
              <a:rPr lang="en-US" altLang="ja-JP" smtClean="0">
                <a:solidFill>
                  <a:srgbClr val="CCCC00"/>
                </a:solidFill>
                <a:ea typeface="ＭＳ Ｐゴシック" panose="020B0600070205080204" pitchFamily="34" charset="-128"/>
              </a:rPr>
              <a:t>equipped with sufficient self-organizing capability</a:t>
            </a:r>
            <a:r>
              <a:rPr lang="en-US" altLang="ja-JP" smtClean="0">
                <a:ea typeface="ＭＳ Ｐゴシック" panose="020B0600070205080204" pitchFamily="34" charset="-128"/>
              </a:rPr>
              <a:t> in the case studies about </a:t>
            </a:r>
            <a:r>
              <a:rPr lang="en-US" altLang="ja-JP" smtClean="0">
                <a:solidFill>
                  <a:srgbClr val="CCCC00"/>
                </a:solidFill>
                <a:ea typeface="ＭＳ Ｐゴシック" panose="020B0600070205080204" pitchFamily="34" charset="-128"/>
              </a:rPr>
              <a:t>sewerage construction</a:t>
            </a:r>
            <a:r>
              <a:rPr lang="en-US" altLang="ja-JP" smtClean="0">
                <a:solidFill>
                  <a:srgbClr val="CCCC00"/>
                </a:solidFill>
                <a:ea typeface="ＭＳ Ｐゴシック" panose="020B0600070205080204" pitchFamily="34" charset="-128"/>
                <a:hlinkClick r:id="" action="ppaction://noaction"/>
              </a:rPr>
              <a:t>[1</a:t>
            </a:r>
            <a:r>
              <a:rPr lang="en-US" altLang="ja-JP" smtClean="0">
                <a:ea typeface="ＭＳ Ｐゴシック" panose="020B0600070205080204" pitchFamily="34" charset="-128"/>
                <a:hlinkClick r:id="" action="ppaction://noaction"/>
              </a:rPr>
              <a:t>]</a:t>
            </a:r>
            <a:r>
              <a:rPr lang="en-US" altLang="ja-JP" smtClean="0">
                <a:ea typeface="ＭＳ Ｐゴシック" panose="020B0600070205080204" pitchFamily="34" charset="-128"/>
              </a:rPr>
              <a:t>.</a:t>
            </a:r>
          </a:p>
          <a:p>
            <a:pPr eaLnBrk="1" hangingPunct="1">
              <a:lnSpc>
                <a:spcPct val="80000"/>
              </a:lnSpc>
            </a:pPr>
            <a:endParaRPr lang="en-US" altLang="ja-JP" sz="2800" smtClean="0">
              <a:ea typeface="ＭＳ Ｐゴシック" panose="020B0600070205080204" pitchFamily="34" charset="-128"/>
            </a:endParaRPr>
          </a:p>
          <a:p>
            <a:pPr eaLnBrk="1" hangingPunct="1">
              <a:lnSpc>
                <a:spcPct val="80000"/>
              </a:lnSpc>
            </a:pPr>
            <a:endParaRPr lang="en-US" altLang="ja-JP" sz="2800" smtClean="0">
              <a:ea typeface="ＭＳ Ｐゴシック" panose="020B0600070205080204" pitchFamily="34" charset="-128"/>
            </a:endParaRPr>
          </a:p>
          <a:p>
            <a:pPr lvl="1" eaLnBrk="1" hangingPunct="1">
              <a:lnSpc>
                <a:spcPct val="80000"/>
              </a:lnSpc>
            </a:pPr>
            <a:r>
              <a:rPr lang="en-US" altLang="ja-JP" sz="1800" smtClean="0">
                <a:ea typeface="ＭＳ Ｐゴシック" panose="020B0600070205080204" pitchFamily="34" charset="-128"/>
                <a:hlinkClick r:id="" action="ppaction://noaction"/>
              </a:rPr>
              <a:t>[1]</a:t>
            </a:r>
            <a:r>
              <a:rPr lang="en-US" altLang="ja-JP" sz="1800" smtClean="0">
                <a:ea typeface="ＭＳ Ｐゴシック" panose="020B0600070205080204" pitchFamily="34" charset="-128"/>
              </a:rPr>
              <a:t>  For the cases of sewerage construction, see Atiq &amp; Sakano (2004).</a:t>
            </a:r>
            <a:endParaRPr lang="en-US" altLang="en-US" sz="1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457200" y="381000"/>
            <a:ext cx="8229600" cy="4495800"/>
          </a:xfrm>
        </p:spPr>
        <p:txBody>
          <a:bodyPr/>
          <a:lstStyle/>
          <a:p>
            <a:pPr algn="just" eaLnBrk="1" hangingPunct="1">
              <a:lnSpc>
                <a:spcPct val="80000"/>
              </a:lnSpc>
            </a:pPr>
            <a:r>
              <a:rPr lang="en-US" altLang="ja-JP" smtClean="0">
                <a:ea typeface="ＭＳ Ｐゴシック" panose="020B0600070205080204" pitchFamily="34" charset="-128"/>
              </a:rPr>
              <a:t>In the </a:t>
            </a:r>
            <a:r>
              <a:rPr lang="en-US" altLang="ja-JP" smtClean="0">
                <a:solidFill>
                  <a:srgbClr val="CCCC00"/>
                </a:solidFill>
                <a:ea typeface="ＭＳ Ｐゴシック" panose="020B0600070205080204" pitchFamily="34" charset="-128"/>
              </a:rPr>
              <a:t>low-income community</a:t>
            </a:r>
            <a:r>
              <a:rPr lang="en-US" altLang="ja-JP" smtClean="0">
                <a:ea typeface="ＭＳ Ｐゴシック" panose="020B0600070205080204" pitchFamily="34" charset="-128"/>
              </a:rPr>
              <a:t> within the </a:t>
            </a:r>
            <a:r>
              <a:rPr lang="en-US" altLang="ja-JP" smtClean="0">
                <a:solidFill>
                  <a:srgbClr val="CCCC00"/>
                </a:solidFill>
                <a:ea typeface="ＭＳ Ｐゴシック" panose="020B0600070205080204" pitchFamily="34" charset="-128"/>
              </a:rPr>
              <a:t>low-income country</a:t>
            </a:r>
            <a:r>
              <a:rPr lang="en-US" altLang="ja-JP" smtClean="0">
                <a:ea typeface="ＭＳ Ｐゴシック" panose="020B0600070205080204" pitchFamily="34" charset="-128"/>
              </a:rPr>
              <a:t>, people </a:t>
            </a:r>
            <a:r>
              <a:rPr lang="en-US" altLang="ja-JP" smtClean="0">
                <a:solidFill>
                  <a:srgbClr val="CCCC00"/>
                </a:solidFill>
                <a:ea typeface="ＭＳ Ｐゴシック" panose="020B0600070205080204" pitchFamily="34" charset="-128"/>
              </a:rPr>
              <a:t>raised their funds</a:t>
            </a:r>
            <a:r>
              <a:rPr lang="en-US" altLang="ja-JP" smtClean="0">
                <a:ea typeface="ＭＳ Ｐゴシック" panose="020B0600070205080204" pitchFamily="34" charset="-128"/>
              </a:rPr>
              <a:t> and </a:t>
            </a:r>
            <a:r>
              <a:rPr lang="en-US" altLang="ja-JP" smtClean="0">
                <a:solidFill>
                  <a:srgbClr val="CCCC00"/>
                </a:solidFill>
                <a:ea typeface="ＭＳ Ｐゴシック" panose="020B0600070205080204" pitchFamily="34" charset="-128"/>
              </a:rPr>
              <a:t>supervised construction</a:t>
            </a:r>
            <a:r>
              <a:rPr lang="en-US" altLang="ja-JP" smtClean="0">
                <a:ea typeface="ＭＳ Ｐゴシック" panose="020B0600070205080204" pitchFamily="34" charset="-128"/>
              </a:rPr>
              <a:t> of sewerage by themselves.  </a:t>
            </a:r>
          </a:p>
          <a:p>
            <a:pPr algn="just" eaLnBrk="1" hangingPunct="1">
              <a:lnSpc>
                <a:spcPct val="80000"/>
              </a:lnSpc>
            </a:pPr>
            <a:endParaRPr lang="en-US" altLang="ja-JP" sz="2800" smtClean="0">
              <a:ea typeface="ＭＳ Ｐゴシック" panose="020B0600070205080204" pitchFamily="34" charset="-128"/>
            </a:endParaRPr>
          </a:p>
          <a:p>
            <a:pPr algn="just" eaLnBrk="1" hangingPunct="1">
              <a:lnSpc>
                <a:spcPct val="80000"/>
              </a:lnSpc>
            </a:pPr>
            <a:r>
              <a:rPr lang="en-US" altLang="ja-JP" smtClean="0">
                <a:solidFill>
                  <a:srgbClr val="CCCC00"/>
                </a:solidFill>
                <a:ea typeface="ＭＳ Ｐゴシック" panose="020B0600070205080204" pitchFamily="34" charset="-128"/>
              </a:rPr>
              <a:t>Without mutual trust</a:t>
            </a:r>
            <a:r>
              <a:rPr lang="en-US" altLang="ja-JP" smtClean="0">
                <a:ea typeface="ＭＳ Ｐゴシック" panose="020B0600070205080204" pitchFamily="34" charset="-128"/>
              </a:rPr>
              <a:t>, such a </a:t>
            </a:r>
            <a:r>
              <a:rPr lang="en-US" altLang="ja-JP" smtClean="0">
                <a:solidFill>
                  <a:srgbClr val="CCCC00"/>
                </a:solidFill>
                <a:ea typeface="ＭＳ Ｐゴシック" panose="020B0600070205080204" pitchFamily="34" charset="-128"/>
              </a:rPr>
              <a:t>collective action cannot be conceivable</a:t>
            </a:r>
            <a:r>
              <a:rPr lang="en-US" altLang="ja-JP" smtClean="0">
                <a:ea typeface="ＭＳ Ｐゴシック" panose="020B0600070205080204" pitchFamily="34" charset="-128"/>
              </a:rPr>
              <a:t>.  </a:t>
            </a:r>
          </a:p>
          <a:p>
            <a:pPr algn="just" eaLnBrk="1" hangingPunct="1">
              <a:lnSpc>
                <a:spcPct val="80000"/>
              </a:lnSpc>
            </a:pPr>
            <a:endParaRPr lang="en-US" altLang="ja-JP" sz="2800" smtClean="0">
              <a:ea typeface="ＭＳ Ｐゴシック" panose="020B0600070205080204" pitchFamily="34" charset="-128"/>
            </a:endParaRPr>
          </a:p>
          <a:p>
            <a:pPr algn="just" eaLnBrk="1" hangingPunct="1">
              <a:lnSpc>
                <a:spcPct val="80000"/>
              </a:lnSpc>
            </a:pPr>
            <a:r>
              <a:rPr lang="en-US" altLang="ja-JP" smtClean="0">
                <a:ea typeface="ＭＳ Ｐゴシック" panose="020B0600070205080204" pitchFamily="34" charset="-128"/>
              </a:rPr>
              <a:t>However this </a:t>
            </a:r>
            <a:r>
              <a:rPr lang="en-US" altLang="ja-JP" smtClean="0">
                <a:solidFill>
                  <a:srgbClr val="CCCC00"/>
                </a:solidFill>
                <a:ea typeface="ＭＳ Ｐゴシック" panose="020B0600070205080204" pitchFamily="34" charset="-128"/>
              </a:rPr>
              <a:t>self-organizing capability</a:t>
            </a:r>
            <a:r>
              <a:rPr lang="en-US" altLang="ja-JP" smtClean="0">
                <a:ea typeface="ＭＳ Ｐゴシック" panose="020B0600070205080204" pitchFamily="34" charset="-128"/>
              </a:rPr>
              <a:t> is limited to </a:t>
            </a:r>
            <a:r>
              <a:rPr lang="en-US" altLang="ja-JP" smtClean="0">
                <a:solidFill>
                  <a:srgbClr val="CCCC00"/>
                </a:solidFill>
                <a:ea typeface="ＭＳ Ｐゴシック" panose="020B0600070205080204" pitchFamily="34" charset="-128"/>
              </a:rPr>
              <a:t>intra-community scale problems</a:t>
            </a:r>
            <a:r>
              <a:rPr lang="en-US" altLang="ja-JP" smtClean="0">
                <a:ea typeface="ＭＳ Ｐゴシック" panose="020B0600070205080204" pitchFamily="34" charset="-128"/>
              </a:rPr>
              <a:t>. </a:t>
            </a:r>
          </a:p>
          <a:p>
            <a:pPr algn="just" eaLnBrk="1" hangingPunct="1">
              <a:lnSpc>
                <a:spcPct val="80000"/>
              </a:lnSpc>
            </a:pPr>
            <a:endParaRPr lang="en-US" altLang="ja-JP" sz="2800" smtClean="0">
              <a:ea typeface="ＭＳ Ｐゴシック" panose="020B0600070205080204" pitchFamily="34" charset="-128"/>
            </a:endParaRPr>
          </a:p>
          <a:p>
            <a:pPr algn="just" eaLnBrk="1" hangingPunct="1">
              <a:lnSpc>
                <a:spcPct val="80000"/>
              </a:lnSpc>
            </a:pPr>
            <a:r>
              <a:rPr lang="en-US" altLang="ja-JP" smtClean="0">
                <a:ea typeface="ＭＳ Ｐゴシック" panose="020B0600070205080204" pitchFamily="34" charset="-128"/>
              </a:rPr>
              <a:t>To deal with </a:t>
            </a:r>
            <a:r>
              <a:rPr lang="en-US" altLang="ja-JP" smtClean="0">
                <a:solidFill>
                  <a:srgbClr val="CCCC00"/>
                </a:solidFill>
                <a:ea typeface="ＭＳ Ｐゴシック" panose="020B0600070205080204" pitchFamily="34" charset="-128"/>
              </a:rPr>
              <a:t>inter-community scale problems</a:t>
            </a:r>
            <a:r>
              <a:rPr lang="en-US" altLang="ja-JP" smtClean="0">
                <a:ea typeface="ＭＳ Ｐゴシック" panose="020B0600070205080204" pitchFamily="34" charset="-128"/>
              </a:rPr>
              <a:t> the </a:t>
            </a:r>
            <a:r>
              <a:rPr lang="en-US" altLang="ja-JP" smtClean="0">
                <a:solidFill>
                  <a:srgbClr val="CCCC00"/>
                </a:solidFill>
                <a:ea typeface="ＭＳ Ｐゴシック" panose="020B0600070205080204" pitchFamily="34" charset="-128"/>
              </a:rPr>
              <a:t>intervention by external agents is required</a:t>
            </a:r>
            <a:r>
              <a:rPr lang="en-US" altLang="ja-JP" smtClean="0">
                <a:ea typeface="ＭＳ Ｐゴシック" panose="020B0600070205080204" pitchFamily="34" charset="-128"/>
              </a:rPr>
              <a:t> to facilitate collaboration. </a:t>
            </a:r>
            <a:endParaRPr lang="en-US" alt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381000" y="381000"/>
            <a:ext cx="8229600" cy="5257800"/>
          </a:xfrm>
        </p:spPr>
        <p:txBody>
          <a:bodyPr/>
          <a:lstStyle/>
          <a:p>
            <a:pPr algn="just" eaLnBrk="1" hangingPunct="1"/>
            <a:r>
              <a:rPr lang="en-US" altLang="en-US" smtClean="0"/>
              <a:t>In most of the </a:t>
            </a:r>
            <a:r>
              <a:rPr lang="en-US" altLang="en-US" smtClean="0">
                <a:solidFill>
                  <a:srgbClr val="CCCC00"/>
                </a:solidFill>
              </a:rPr>
              <a:t>external intervention funded</a:t>
            </a:r>
            <a:r>
              <a:rPr lang="en-US" altLang="en-US" smtClean="0"/>
              <a:t> by ADB, World Bank, and UNICEF, the </a:t>
            </a:r>
            <a:r>
              <a:rPr lang="en-US" altLang="en-US" smtClean="0">
                <a:solidFill>
                  <a:srgbClr val="CCCC00"/>
                </a:solidFill>
              </a:rPr>
              <a:t>communities showed high volunteer cooperation</a:t>
            </a:r>
            <a:r>
              <a:rPr lang="en-US" altLang="en-US" smtClean="0"/>
              <a:t> at the beginning but it </a:t>
            </a:r>
            <a:r>
              <a:rPr lang="en-US" altLang="en-US" smtClean="0">
                <a:solidFill>
                  <a:srgbClr val="CCCC00"/>
                </a:solidFill>
              </a:rPr>
              <a:t>gradually declined</a:t>
            </a:r>
            <a:r>
              <a:rPr lang="en-US" altLang="en-US" smtClean="0"/>
              <a:t> when government agencies </a:t>
            </a:r>
            <a:r>
              <a:rPr lang="en-US" altLang="en-US" smtClean="0">
                <a:solidFill>
                  <a:srgbClr val="CCCC00"/>
                </a:solidFill>
              </a:rPr>
              <a:t>could not complete</a:t>
            </a:r>
            <a:r>
              <a:rPr lang="en-US" altLang="en-US" smtClean="0"/>
              <a:t> or maintain the </a:t>
            </a:r>
            <a:r>
              <a:rPr lang="en-US" altLang="en-US" smtClean="0">
                <a:solidFill>
                  <a:srgbClr val="CCCC00"/>
                </a:solidFill>
              </a:rPr>
              <a:t>external development</a:t>
            </a:r>
            <a:r>
              <a:rPr lang="en-US" altLang="en-US" smtClean="0"/>
              <a:t>. </a:t>
            </a:r>
          </a:p>
          <a:p>
            <a:pPr algn="just" eaLnBrk="1" hangingPunct="1"/>
            <a:endParaRPr lang="en-US" altLang="en-US" sz="2800" smtClean="0"/>
          </a:p>
          <a:p>
            <a:pPr algn="just" eaLnBrk="1" hangingPunct="1"/>
            <a:r>
              <a:rPr lang="en-US" altLang="en-US" smtClean="0"/>
              <a:t>Even OPP, the UN Habitat award winning local NGO, </a:t>
            </a:r>
            <a:r>
              <a:rPr lang="en-US" altLang="en-US" smtClean="0">
                <a:solidFill>
                  <a:srgbClr val="CCCC00"/>
                </a:solidFill>
              </a:rPr>
              <a:t>could not facilitate collaboration</a:t>
            </a:r>
            <a:r>
              <a:rPr lang="en-US" altLang="en-US" smtClean="0"/>
              <a:t> when they were hired </a:t>
            </a:r>
            <a:r>
              <a:rPr lang="en-US" altLang="en-US" smtClean="0">
                <a:solidFill>
                  <a:srgbClr val="CCCC00"/>
                </a:solidFill>
              </a:rPr>
              <a:t>as an external agent</a:t>
            </a:r>
            <a:r>
              <a:rPr lang="en-US" altLang="en-US" smtClean="0"/>
              <a:t> outside their territory.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76200" y="381000"/>
            <a:ext cx="8915400" cy="6096000"/>
          </a:xfrm>
        </p:spPr>
        <p:txBody>
          <a:bodyPr/>
          <a:lstStyle/>
          <a:p>
            <a:pPr algn="just" eaLnBrk="1" hangingPunct="1">
              <a:lnSpc>
                <a:spcPct val="80000"/>
              </a:lnSpc>
            </a:pPr>
            <a:r>
              <a:rPr lang="en-US" altLang="en-US" smtClean="0"/>
              <a:t>According to Putnam, </a:t>
            </a:r>
            <a:r>
              <a:rPr lang="en-US" altLang="en-US" smtClean="0">
                <a:solidFill>
                  <a:srgbClr val="CCCC00"/>
                </a:solidFill>
              </a:rPr>
              <a:t>network of civic engagement</a:t>
            </a:r>
            <a:r>
              <a:rPr lang="en-US" altLang="en-US" smtClean="0"/>
              <a:t> is an </a:t>
            </a:r>
            <a:r>
              <a:rPr lang="en-US" altLang="en-US" smtClean="0">
                <a:solidFill>
                  <a:srgbClr val="CCCC00"/>
                </a:solidFill>
              </a:rPr>
              <a:t>indispensable fabric of social capital</a:t>
            </a:r>
            <a:r>
              <a:rPr lang="en-US" altLang="en-US" smtClean="0"/>
              <a:t>.</a:t>
            </a:r>
          </a:p>
          <a:p>
            <a:pPr algn="just" eaLnBrk="1" hangingPunct="1">
              <a:lnSpc>
                <a:spcPct val="80000"/>
              </a:lnSpc>
            </a:pPr>
            <a:endParaRPr lang="en-US" altLang="en-US" sz="2800" smtClean="0"/>
          </a:p>
          <a:p>
            <a:pPr algn="just" eaLnBrk="1" hangingPunct="1">
              <a:lnSpc>
                <a:spcPct val="80000"/>
              </a:lnSpc>
            </a:pPr>
            <a:r>
              <a:rPr lang="en-US" altLang="en-US" smtClean="0">
                <a:solidFill>
                  <a:srgbClr val="CCCC00"/>
                </a:solidFill>
              </a:rPr>
              <a:t>Without mutual trust</a:t>
            </a:r>
            <a:r>
              <a:rPr lang="en-US" altLang="en-US" smtClean="0"/>
              <a:t>, civic activities cannot be expected at </a:t>
            </a:r>
            <a:r>
              <a:rPr lang="en-US" altLang="en-US" smtClean="0">
                <a:solidFill>
                  <a:srgbClr val="CCCC00"/>
                </a:solidFill>
              </a:rPr>
              <a:t>inter community level</a:t>
            </a:r>
            <a:r>
              <a:rPr lang="en-US" altLang="en-US" smtClean="0"/>
              <a:t>. </a:t>
            </a:r>
          </a:p>
          <a:p>
            <a:pPr algn="just" eaLnBrk="1" hangingPunct="1">
              <a:lnSpc>
                <a:spcPct val="80000"/>
              </a:lnSpc>
            </a:pPr>
            <a:endParaRPr lang="en-US" altLang="en-US" sz="2800" smtClean="0"/>
          </a:p>
          <a:p>
            <a:pPr algn="just" eaLnBrk="1" hangingPunct="1">
              <a:lnSpc>
                <a:spcPct val="80000"/>
              </a:lnSpc>
            </a:pPr>
            <a:r>
              <a:rPr lang="en-US" altLang="en-US" smtClean="0"/>
              <a:t>However, the existence of </a:t>
            </a:r>
            <a:r>
              <a:rPr lang="en-US" altLang="en-US" smtClean="0">
                <a:solidFill>
                  <a:srgbClr val="CCCC00"/>
                </a:solidFill>
              </a:rPr>
              <a:t>intra community trust</a:t>
            </a:r>
            <a:r>
              <a:rPr lang="en-US" altLang="en-US" smtClean="0"/>
              <a:t> is far </a:t>
            </a:r>
            <a:r>
              <a:rPr lang="en-US" altLang="en-US" smtClean="0">
                <a:solidFill>
                  <a:srgbClr val="CCCC00"/>
                </a:solidFill>
              </a:rPr>
              <a:t>better than non-existence</a:t>
            </a:r>
            <a:r>
              <a:rPr lang="en-US" altLang="en-US" smtClean="0"/>
              <a:t> at all. </a:t>
            </a:r>
          </a:p>
          <a:p>
            <a:pPr algn="just" eaLnBrk="1" hangingPunct="1">
              <a:lnSpc>
                <a:spcPct val="80000"/>
              </a:lnSpc>
            </a:pPr>
            <a:endParaRPr lang="en-US" altLang="en-US" sz="2800" smtClean="0"/>
          </a:p>
          <a:p>
            <a:pPr algn="just" eaLnBrk="1" hangingPunct="1">
              <a:lnSpc>
                <a:spcPct val="80000"/>
              </a:lnSpc>
            </a:pPr>
            <a:r>
              <a:rPr lang="en-US" altLang="en-US" smtClean="0"/>
              <a:t>The </a:t>
            </a:r>
            <a:r>
              <a:rPr lang="en-US" altLang="en-US" smtClean="0">
                <a:solidFill>
                  <a:srgbClr val="CCCC00"/>
                </a:solidFill>
              </a:rPr>
              <a:t>challenge</a:t>
            </a:r>
            <a:r>
              <a:rPr lang="en-US" altLang="en-US" smtClean="0"/>
              <a:t> is </a:t>
            </a:r>
            <a:r>
              <a:rPr lang="en-US" altLang="en-US" smtClean="0">
                <a:solidFill>
                  <a:srgbClr val="CCCC00"/>
                </a:solidFill>
              </a:rPr>
              <a:t>to extend the intra community trust to inter community level</a:t>
            </a:r>
            <a:r>
              <a:rPr lang="en-US" altLang="en-US" smtClean="0"/>
              <a:t>.   The </a:t>
            </a:r>
            <a:r>
              <a:rPr lang="en-US" altLang="en-US" smtClean="0">
                <a:solidFill>
                  <a:srgbClr val="CCCC00"/>
                </a:solidFill>
              </a:rPr>
              <a:t>intervention by external agents</a:t>
            </a:r>
            <a:r>
              <a:rPr lang="en-US" altLang="en-US" smtClean="0"/>
              <a:t> is necessary to </a:t>
            </a:r>
            <a:r>
              <a:rPr lang="en-US" altLang="en-US" smtClean="0">
                <a:solidFill>
                  <a:srgbClr val="CCCC00"/>
                </a:solidFill>
              </a:rPr>
              <a:t>compliment the lack of active civic network</a:t>
            </a:r>
            <a:r>
              <a:rPr lang="en-US" altLang="en-US" smtClean="0"/>
              <a:t>.  </a:t>
            </a:r>
          </a:p>
          <a:p>
            <a:pPr eaLnBrk="1" hangingPunct="1">
              <a:lnSpc>
                <a:spcPct val="80000"/>
              </a:lnSpc>
            </a:pPr>
            <a:endParaRPr lang="en-US" altLang="en-US" sz="2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US" smtClean="0"/>
              <a:t>Trust and Development</a:t>
            </a:r>
          </a:p>
        </p:txBody>
      </p:sp>
      <p:sp>
        <p:nvSpPr>
          <p:cNvPr id="6147" name="Rectangle 3"/>
          <p:cNvSpPr>
            <a:spLocks noGrp="1" noChangeArrowheads="1"/>
          </p:cNvSpPr>
          <p:nvPr>
            <p:ph type="body" idx="1"/>
          </p:nvPr>
        </p:nvSpPr>
        <p:spPr>
          <a:xfrm>
            <a:off x="381000" y="1371600"/>
            <a:ext cx="8382000" cy="5105400"/>
          </a:xfrm>
        </p:spPr>
        <p:txBody>
          <a:bodyPr/>
          <a:lstStyle/>
          <a:p>
            <a:pPr algn="just" eaLnBrk="1" hangingPunct="1">
              <a:lnSpc>
                <a:spcPct val="80000"/>
              </a:lnSpc>
            </a:pPr>
            <a:r>
              <a:rPr lang="en-US" altLang="ja-JP" sz="2800" smtClean="0">
                <a:ea typeface="ＭＳ Ｐゴシック" panose="020B0600070205080204" pitchFamily="34" charset="-128"/>
              </a:rPr>
              <a:t>In developing countries, the experiences of </a:t>
            </a:r>
            <a:r>
              <a:rPr lang="en-US" altLang="ja-JP" sz="2800" b="1" smtClean="0">
                <a:solidFill>
                  <a:srgbClr val="CCCC00"/>
                </a:solidFill>
                <a:ea typeface="ＭＳ Ｐゴシック" panose="020B0600070205080204" pitchFamily="34" charset="-128"/>
              </a:rPr>
              <a:t>government-led development</a:t>
            </a:r>
            <a:r>
              <a:rPr lang="en-US" altLang="ja-JP" sz="2800" smtClean="0">
                <a:ea typeface="ＭＳ Ｐゴシック" panose="020B0600070205080204" pitchFamily="34" charset="-128"/>
              </a:rPr>
              <a:t> through </a:t>
            </a:r>
            <a:r>
              <a:rPr lang="en-US" altLang="ja-JP" sz="2800" smtClean="0">
                <a:solidFill>
                  <a:srgbClr val="CCCC00"/>
                </a:solidFill>
                <a:ea typeface="ＭＳ Ｐゴシック" panose="020B0600070205080204" pitchFamily="34" charset="-128"/>
              </a:rPr>
              <a:t>heavy loans</a:t>
            </a:r>
            <a:r>
              <a:rPr lang="en-US" altLang="ja-JP" sz="2800" smtClean="0">
                <a:ea typeface="ＭＳ Ｐゴシック" panose="020B0600070205080204" pitchFamily="34" charset="-128"/>
              </a:rPr>
              <a:t> and grants from </a:t>
            </a:r>
            <a:r>
              <a:rPr lang="en-US" altLang="ja-JP" sz="2800" smtClean="0">
                <a:solidFill>
                  <a:srgbClr val="CCCC00"/>
                </a:solidFill>
                <a:ea typeface="ＭＳ Ｐゴシック" panose="020B0600070205080204" pitchFamily="34" charset="-128"/>
              </a:rPr>
              <a:t>international donors</a:t>
            </a:r>
            <a:r>
              <a:rPr lang="en-US" altLang="ja-JP" sz="2800" smtClean="0">
                <a:ea typeface="ＭＳ Ｐゴシック" panose="020B0600070205080204" pitchFamily="34" charset="-128"/>
              </a:rPr>
              <a:t> have added to records of failure because of </a:t>
            </a:r>
            <a:r>
              <a:rPr lang="en-US" altLang="ja-JP" sz="2800" b="1" smtClean="0">
                <a:solidFill>
                  <a:srgbClr val="CCCC00"/>
                </a:solidFill>
                <a:ea typeface="ＭＳ Ｐゴシック" panose="020B0600070205080204" pitchFamily="34" charset="-128"/>
              </a:rPr>
              <a:t>centralized system</a:t>
            </a:r>
            <a:r>
              <a:rPr lang="en-US" altLang="ja-JP" sz="2800" smtClean="0">
                <a:ea typeface="ＭＳ Ｐゴシック" panose="020B0600070205080204" pitchFamily="34" charset="-128"/>
              </a:rPr>
              <a:t> of plan formulation and its implementation through </a:t>
            </a:r>
            <a:r>
              <a:rPr lang="en-US" altLang="ja-JP" sz="2800" b="1" smtClean="0">
                <a:solidFill>
                  <a:srgbClr val="CCCC00"/>
                </a:solidFill>
                <a:ea typeface="ＭＳ Ｐゴシック" panose="020B0600070205080204" pitchFamily="34" charset="-128"/>
              </a:rPr>
              <a:t>complex bureaucratic structure</a:t>
            </a:r>
            <a:r>
              <a:rPr lang="en-US" altLang="ja-JP" sz="2800" smtClean="0">
                <a:ea typeface="ＭＳ Ｐゴシック" panose="020B0600070205080204" pitchFamily="34" charset="-128"/>
              </a:rPr>
              <a:t> of government agencies. </a:t>
            </a:r>
          </a:p>
          <a:p>
            <a:pPr algn="just" eaLnBrk="1" hangingPunct="1">
              <a:lnSpc>
                <a:spcPct val="80000"/>
              </a:lnSpc>
            </a:pPr>
            <a:r>
              <a:rPr lang="en-US" altLang="ja-JP" sz="2800" smtClean="0">
                <a:ea typeface="ＭＳ Ｐゴシック" panose="020B0600070205080204" pitchFamily="34" charset="-128"/>
              </a:rPr>
              <a:t> Realizing the inevitability of </a:t>
            </a:r>
            <a:r>
              <a:rPr lang="en-US" altLang="ja-JP" sz="2800" b="1" smtClean="0">
                <a:solidFill>
                  <a:srgbClr val="CCCC00"/>
                </a:solidFill>
                <a:ea typeface="ＭＳ Ｐゴシック" panose="020B0600070205080204" pitchFamily="34" charset="-128"/>
              </a:rPr>
              <a:t>active participation</a:t>
            </a:r>
            <a:r>
              <a:rPr lang="en-US" altLang="ja-JP" sz="2800" smtClean="0">
                <a:ea typeface="ＭＳ Ｐゴシック" panose="020B0600070205080204" pitchFamily="34" charset="-128"/>
              </a:rPr>
              <a:t> of the local communities, the international donor agencies persuaded the governments in developing countries for </a:t>
            </a:r>
            <a:r>
              <a:rPr lang="en-US" altLang="ja-JP" sz="2800" smtClean="0">
                <a:solidFill>
                  <a:srgbClr val="CCCC00"/>
                </a:solidFill>
                <a:ea typeface="ＭＳ Ｐゴシック" panose="020B0600070205080204" pitchFamily="34" charset="-128"/>
              </a:rPr>
              <a:t>transforming from</a:t>
            </a:r>
            <a:r>
              <a:rPr lang="en-US" altLang="ja-JP" sz="2800" smtClean="0">
                <a:ea typeface="ＭＳ Ｐゴシック" panose="020B0600070205080204" pitchFamily="34" charset="-128"/>
              </a:rPr>
              <a:t> traditional </a:t>
            </a:r>
            <a:r>
              <a:rPr lang="en-US" altLang="ja-JP" sz="2800" b="1" smtClean="0">
                <a:solidFill>
                  <a:srgbClr val="CCCC00"/>
                </a:solidFill>
                <a:ea typeface="ＭＳ Ｐゴシック" panose="020B0600070205080204" pitchFamily="34" charset="-128"/>
              </a:rPr>
              <a:t>top down</a:t>
            </a:r>
            <a:r>
              <a:rPr lang="en-US" altLang="ja-JP" sz="2800" smtClean="0">
                <a:ea typeface="ＭＳ Ｐゴシック" panose="020B0600070205080204" pitchFamily="34" charset="-128"/>
              </a:rPr>
              <a:t> and centralized approach of delivered development to </a:t>
            </a:r>
            <a:r>
              <a:rPr lang="en-US" altLang="ja-JP" sz="2800" b="1" smtClean="0">
                <a:solidFill>
                  <a:srgbClr val="CCCC00"/>
                </a:solidFill>
                <a:ea typeface="ＭＳ Ｐゴシック" panose="020B0600070205080204" pitchFamily="34" charset="-128"/>
              </a:rPr>
              <a:t>participatory development</a:t>
            </a:r>
            <a:r>
              <a:rPr lang="en-US" altLang="ja-JP" sz="2800" smtClean="0">
                <a:solidFill>
                  <a:srgbClr val="CCCC00"/>
                </a:solidFill>
                <a:ea typeface="ＭＳ Ｐゴシック" panose="020B0600070205080204" pitchFamily="34" charset="-128"/>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533400" y="152400"/>
            <a:ext cx="8229600" cy="4495800"/>
          </a:xfrm>
        </p:spPr>
        <p:txBody>
          <a:bodyPr/>
          <a:lstStyle/>
          <a:p>
            <a:pPr algn="just" eaLnBrk="1" hangingPunct="1">
              <a:lnSpc>
                <a:spcPct val="90000"/>
              </a:lnSpc>
              <a:defRPr/>
            </a:pPr>
            <a:r>
              <a:rPr lang="en-US" altLang="en-US" dirty="0" smtClean="0"/>
              <a:t>But as mentioned above, it is </a:t>
            </a:r>
            <a:r>
              <a:rPr lang="en-US" altLang="en-US" dirty="0" smtClean="0">
                <a:solidFill>
                  <a:srgbClr val="CCCC00"/>
                </a:solidFill>
              </a:rPr>
              <a:t>not sufficient in a low extended-trust situation</a:t>
            </a:r>
            <a:r>
              <a:rPr lang="en-US" altLang="en-US" dirty="0" smtClean="0"/>
              <a:t>.  </a:t>
            </a:r>
            <a:r>
              <a:rPr lang="en-US" altLang="en-US" b="1" dirty="0" smtClean="0"/>
              <a:t>Something more is missing here</a:t>
            </a:r>
            <a:r>
              <a:rPr lang="en-US" altLang="en-US" dirty="0" smtClean="0"/>
              <a:t>.</a:t>
            </a:r>
          </a:p>
          <a:p>
            <a:pPr marL="0" indent="0" algn="just" eaLnBrk="1" hangingPunct="1">
              <a:lnSpc>
                <a:spcPct val="90000"/>
              </a:lnSpc>
              <a:buFontTx/>
              <a:buNone/>
              <a:defRPr/>
            </a:pPr>
            <a:endParaRPr lang="en-US" altLang="en-US" sz="2800" dirty="0" smtClean="0"/>
          </a:p>
          <a:p>
            <a:pPr algn="just" eaLnBrk="1" hangingPunct="1">
              <a:lnSpc>
                <a:spcPct val="90000"/>
              </a:lnSpc>
              <a:defRPr/>
            </a:pPr>
            <a:r>
              <a:rPr lang="en-US" altLang="en-US" dirty="0" smtClean="0"/>
              <a:t>Squires (1989) analyzes the </a:t>
            </a:r>
            <a:r>
              <a:rPr lang="en-US" altLang="en-US" dirty="0" smtClean="0">
                <a:solidFill>
                  <a:srgbClr val="CCCC00"/>
                </a:solidFill>
              </a:rPr>
              <a:t>failure of private public partnership</a:t>
            </a:r>
            <a:r>
              <a:rPr lang="en-US" altLang="en-US" dirty="0" smtClean="0"/>
              <a:t> in the U.S. and concludes that the </a:t>
            </a:r>
            <a:r>
              <a:rPr lang="en-US" altLang="en-US" dirty="0" smtClean="0">
                <a:solidFill>
                  <a:srgbClr val="CCCC00"/>
                </a:solidFill>
              </a:rPr>
              <a:t>asymmetry of power</a:t>
            </a:r>
            <a:r>
              <a:rPr lang="en-US" altLang="en-US" dirty="0" smtClean="0"/>
              <a:t>, especially, the </a:t>
            </a:r>
            <a:r>
              <a:rPr lang="en-US" altLang="en-US" dirty="0" smtClean="0">
                <a:solidFill>
                  <a:srgbClr val="CCCC00"/>
                </a:solidFill>
              </a:rPr>
              <a:t>right to exit the project</a:t>
            </a:r>
            <a:r>
              <a:rPr lang="en-US" altLang="en-US" dirty="0" smtClean="0"/>
              <a:t>, is the </a:t>
            </a:r>
            <a:r>
              <a:rPr lang="en-US" altLang="en-US" dirty="0" smtClean="0">
                <a:solidFill>
                  <a:srgbClr val="CCCC00"/>
                </a:solidFill>
              </a:rPr>
              <a:t>cause of distrust</a:t>
            </a:r>
            <a:r>
              <a:rPr lang="en-US" altLang="en-US" dirty="0" smtClean="0"/>
              <a:t>.  </a:t>
            </a:r>
          </a:p>
          <a:p>
            <a:pPr algn="just" eaLnBrk="1" hangingPunct="1">
              <a:lnSpc>
                <a:spcPct val="90000"/>
              </a:lnSpc>
              <a:defRPr/>
            </a:pPr>
            <a:endParaRPr lang="en-US" altLang="en-US" sz="2800" dirty="0" smtClean="0"/>
          </a:p>
          <a:p>
            <a:pPr algn="just" eaLnBrk="1" hangingPunct="1">
              <a:lnSpc>
                <a:spcPct val="90000"/>
              </a:lnSpc>
              <a:defRPr/>
            </a:pPr>
            <a:r>
              <a:rPr lang="en-US" altLang="en-US" dirty="0" smtClean="0"/>
              <a:t>The </a:t>
            </a:r>
            <a:r>
              <a:rPr lang="en-US" altLang="en-US" dirty="0" smtClean="0">
                <a:solidFill>
                  <a:srgbClr val="CCCC00"/>
                </a:solidFill>
              </a:rPr>
              <a:t>institutional framework</a:t>
            </a:r>
            <a:r>
              <a:rPr lang="en-US" altLang="en-US" dirty="0" smtClean="0"/>
              <a:t>, which </a:t>
            </a:r>
            <a:r>
              <a:rPr lang="en-US" altLang="en-US" dirty="0" smtClean="0">
                <a:solidFill>
                  <a:srgbClr val="CCCC00"/>
                </a:solidFill>
              </a:rPr>
              <a:t>guarantees equal participation</a:t>
            </a:r>
            <a:r>
              <a:rPr lang="en-US" altLang="en-US" dirty="0" smtClean="0"/>
              <a:t>, will be helpful </a:t>
            </a:r>
            <a:r>
              <a:rPr lang="en-US" altLang="en-US" dirty="0" smtClean="0">
                <a:solidFill>
                  <a:srgbClr val="CCCC00"/>
                </a:solidFill>
              </a:rPr>
              <a:t>to extend</a:t>
            </a:r>
            <a:r>
              <a:rPr lang="en-US" altLang="en-US" dirty="0" smtClean="0"/>
              <a:t> </a:t>
            </a:r>
            <a:r>
              <a:rPr lang="en-US" altLang="en-US" dirty="0" smtClean="0">
                <a:solidFill>
                  <a:srgbClr val="CCCC00"/>
                </a:solidFill>
              </a:rPr>
              <a:t>intra-community trust</a:t>
            </a:r>
            <a:r>
              <a:rPr lang="en-US" altLang="en-US" dirty="0" smtClean="0"/>
              <a:t> to </a:t>
            </a:r>
            <a:r>
              <a:rPr lang="en-US" altLang="en-US" dirty="0" smtClean="0">
                <a:solidFill>
                  <a:srgbClr val="CCCC00"/>
                </a:solidFill>
              </a:rPr>
              <a:t>inter-community level</a:t>
            </a:r>
            <a:r>
              <a:rPr lang="en-US" altLang="en-US" dirty="0" smtClean="0"/>
              <a:t>.</a:t>
            </a:r>
          </a:p>
          <a:p>
            <a:pPr eaLnBrk="1" hangingPunct="1">
              <a:lnSpc>
                <a:spcPct val="90000"/>
              </a:lnSpc>
              <a:defRPr/>
            </a:pPr>
            <a:endParaRPr lang="en-US" altLang="en-US"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228600" y="304800"/>
            <a:ext cx="8915400" cy="6096000"/>
          </a:xfrm>
        </p:spPr>
        <p:txBody>
          <a:bodyPr/>
          <a:lstStyle/>
          <a:p>
            <a:pPr algn="just" eaLnBrk="1" hangingPunct="1">
              <a:lnSpc>
                <a:spcPct val="80000"/>
              </a:lnSpc>
            </a:pPr>
            <a:r>
              <a:rPr lang="en-US" altLang="ja-JP" sz="2800" smtClean="0">
                <a:ea typeface="ＭＳ Ｐゴシック" panose="020B0600070205080204" pitchFamily="34" charset="-128"/>
              </a:rPr>
              <a:t>However, in the name of participatory development, huge amount of </a:t>
            </a:r>
            <a:r>
              <a:rPr lang="en-US" altLang="ja-JP" sz="2800" b="1" smtClean="0">
                <a:solidFill>
                  <a:srgbClr val="CCCC00"/>
                </a:solidFill>
                <a:ea typeface="ＭＳ Ｐゴシック" panose="020B0600070205080204" pitchFamily="34" charset="-128"/>
              </a:rPr>
              <a:t>hard capital</a:t>
            </a:r>
            <a:r>
              <a:rPr lang="en-US" altLang="ja-JP" sz="2800" smtClean="0">
                <a:ea typeface="ＭＳ Ｐゴシック" panose="020B0600070205080204" pitchFamily="34" charset="-128"/>
              </a:rPr>
              <a:t> has been extensively used for the creation of </a:t>
            </a:r>
            <a:r>
              <a:rPr lang="en-US" altLang="ja-JP" sz="2800" b="1" smtClean="0">
                <a:solidFill>
                  <a:srgbClr val="CCCC00"/>
                </a:solidFill>
                <a:ea typeface="ＭＳ Ｐゴシック" panose="020B0600070205080204" pitchFamily="34" charset="-128"/>
              </a:rPr>
              <a:t>physical infrastructure</a:t>
            </a:r>
            <a:r>
              <a:rPr lang="en-US" altLang="ja-JP" sz="2800" smtClean="0">
                <a:ea typeface="ＭＳ Ｐゴシック" panose="020B0600070205080204" pitchFamily="34" charset="-128"/>
              </a:rPr>
              <a:t> whereas the formation of </a:t>
            </a:r>
            <a:r>
              <a:rPr lang="en-US" altLang="ja-JP" sz="2800" b="1" smtClean="0">
                <a:solidFill>
                  <a:srgbClr val="CCCC00"/>
                </a:solidFill>
                <a:ea typeface="ＭＳ Ｐゴシック" panose="020B0600070205080204" pitchFamily="34" charset="-128"/>
              </a:rPr>
              <a:t>human capital</a:t>
            </a:r>
            <a:r>
              <a:rPr lang="en-US" altLang="ja-JP" sz="2800" smtClean="0">
                <a:ea typeface="ＭＳ Ｐゴシック" panose="020B0600070205080204" pitchFamily="34" charset="-128"/>
              </a:rPr>
              <a:t> and </a:t>
            </a:r>
            <a:r>
              <a:rPr lang="en-US" altLang="ja-JP" sz="2800" b="1" smtClean="0">
                <a:solidFill>
                  <a:srgbClr val="CCCC00"/>
                </a:solidFill>
                <a:ea typeface="ＭＳ Ｐゴシック" panose="020B0600070205080204" pitchFamily="34" charset="-128"/>
              </a:rPr>
              <a:t>social capital</a:t>
            </a:r>
            <a:r>
              <a:rPr lang="en-US" altLang="ja-JP" sz="2800" smtClean="0">
                <a:ea typeface="ＭＳ Ｐゴシック" panose="020B0600070205080204" pitchFamily="34" charset="-128"/>
              </a:rPr>
              <a:t> has been generally ignored.  </a:t>
            </a:r>
          </a:p>
          <a:p>
            <a:pPr algn="just" eaLnBrk="1" hangingPunct="1">
              <a:lnSpc>
                <a:spcPct val="80000"/>
              </a:lnSpc>
            </a:pPr>
            <a:r>
              <a:rPr lang="en-US" altLang="ja-JP" sz="2800" smtClean="0">
                <a:ea typeface="ＭＳ Ｐゴシック" panose="020B0600070205080204" pitchFamily="34" charset="-128"/>
              </a:rPr>
              <a:t>The </a:t>
            </a:r>
            <a:r>
              <a:rPr lang="en-US" altLang="ja-JP" sz="2800" b="1" smtClean="0">
                <a:solidFill>
                  <a:srgbClr val="CCCC00"/>
                </a:solidFill>
                <a:ea typeface="ＭＳ Ｐゴシック" panose="020B0600070205080204" pitchFamily="34" charset="-128"/>
              </a:rPr>
              <a:t>failure of top down</a:t>
            </a:r>
            <a:r>
              <a:rPr lang="en-US" altLang="ja-JP" sz="2800" smtClean="0">
                <a:ea typeface="ＭＳ Ｐゴシック" panose="020B0600070205080204" pitchFamily="34" charset="-128"/>
              </a:rPr>
              <a:t> and centralized approach of plan formulation and its implementation through heavy investment on physical capital without considering the formation of human and social capital </a:t>
            </a:r>
            <a:r>
              <a:rPr lang="en-US" altLang="ja-JP" sz="2800" smtClean="0">
                <a:solidFill>
                  <a:srgbClr val="CCCC00"/>
                </a:solidFill>
                <a:ea typeface="ＭＳ Ｐゴシック" panose="020B0600070205080204" pitchFamily="34" charset="-128"/>
              </a:rPr>
              <a:t>has now been well recognized</a:t>
            </a:r>
            <a:r>
              <a:rPr lang="en-US" altLang="ja-JP" sz="2800" smtClean="0">
                <a:ea typeface="ＭＳ Ｐゴシック" panose="020B0600070205080204" pitchFamily="34" charset="-128"/>
              </a:rPr>
              <a:t> by development planners.  </a:t>
            </a:r>
          </a:p>
          <a:p>
            <a:pPr algn="just" eaLnBrk="1" hangingPunct="1">
              <a:lnSpc>
                <a:spcPct val="80000"/>
              </a:lnSpc>
            </a:pPr>
            <a:r>
              <a:rPr lang="en-US" altLang="ja-JP" sz="2800" b="1" smtClean="0">
                <a:solidFill>
                  <a:srgbClr val="CCCC00"/>
                </a:solidFill>
                <a:ea typeface="ＭＳ Ｐゴシック" panose="020B0600070205080204" pitchFamily="34" charset="-128"/>
              </a:rPr>
              <a:t>Social capital</a:t>
            </a:r>
            <a:r>
              <a:rPr lang="en-US" altLang="ja-JP" sz="2800" smtClean="0">
                <a:ea typeface="ＭＳ Ｐゴシック" panose="020B0600070205080204" pitchFamily="34" charset="-128"/>
              </a:rPr>
              <a:t> facilitates human actions for </a:t>
            </a:r>
            <a:r>
              <a:rPr lang="en-US" altLang="ja-JP" sz="2800" b="1" smtClean="0">
                <a:solidFill>
                  <a:srgbClr val="CCCC00"/>
                </a:solidFill>
                <a:ea typeface="ＭＳ Ｐゴシック" panose="020B0600070205080204" pitchFamily="34" charset="-128"/>
              </a:rPr>
              <a:t>collective efforts</a:t>
            </a:r>
            <a:r>
              <a:rPr lang="en-US" altLang="ja-JP" sz="2800" smtClean="0">
                <a:ea typeface="ＭＳ Ｐゴシック" panose="020B0600070205080204" pitchFamily="34" charset="-128"/>
              </a:rPr>
              <a:t> and </a:t>
            </a:r>
            <a:r>
              <a:rPr lang="en-US" altLang="ja-JP" sz="2800" b="1" smtClean="0">
                <a:solidFill>
                  <a:srgbClr val="CCCC00"/>
                </a:solidFill>
                <a:ea typeface="ＭＳ Ｐゴシック" panose="020B0600070205080204" pitchFamily="34" charset="-128"/>
              </a:rPr>
              <a:t>increase efficiency of human capital</a:t>
            </a:r>
            <a:r>
              <a:rPr lang="en-US" altLang="ja-JP" sz="2800" smtClean="0">
                <a:ea typeface="ＭＳ Ｐゴシック" panose="020B0600070205080204" pitchFamily="34" charset="-128"/>
              </a:rPr>
              <a:t>, which eventually contributes to the efficient utilization of hard capital.</a:t>
            </a:r>
          </a:p>
          <a:p>
            <a:pPr algn="just" eaLnBrk="1" hangingPunct="1">
              <a:lnSpc>
                <a:spcPct val="80000"/>
              </a:lnSpc>
            </a:pPr>
            <a:r>
              <a:rPr lang="en-US" altLang="ja-JP" sz="2800" b="1" smtClean="0">
                <a:solidFill>
                  <a:srgbClr val="CCCC00"/>
                </a:solidFill>
                <a:ea typeface="ＭＳ Ｐゴシック" panose="020B0600070205080204" pitchFamily="34" charset="-128"/>
              </a:rPr>
              <a:t>Trust</a:t>
            </a:r>
            <a:r>
              <a:rPr lang="en-US" altLang="ja-JP" sz="2800" smtClean="0">
                <a:ea typeface="ＭＳ Ｐゴシック" panose="020B0600070205080204" pitchFamily="34" charset="-128"/>
              </a:rPr>
              <a:t>, as a </a:t>
            </a:r>
            <a:r>
              <a:rPr lang="en-US" altLang="ja-JP" sz="2800" smtClean="0">
                <a:solidFill>
                  <a:srgbClr val="CCCC00"/>
                </a:solidFill>
                <a:ea typeface="ＭＳ Ｐゴシック" panose="020B0600070205080204" pitchFamily="34" charset="-128"/>
              </a:rPr>
              <a:t>social capital</a:t>
            </a:r>
            <a:r>
              <a:rPr lang="en-US" altLang="ja-JP" sz="2800" smtClean="0">
                <a:ea typeface="ＭＳ Ｐゴシック" panose="020B0600070205080204" pitchFamily="34" charset="-128"/>
              </a:rPr>
              <a:t> is now attracting attentions from researchers and practitioners.</a:t>
            </a:r>
            <a:endParaRPr lang="en-US" altLang="en-US" sz="2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533400" y="609600"/>
            <a:ext cx="8229600" cy="5440363"/>
          </a:xfrm>
        </p:spPr>
        <p:txBody>
          <a:bodyPr/>
          <a:lstStyle/>
          <a:p>
            <a:pPr algn="just" eaLnBrk="1" hangingPunct="1">
              <a:lnSpc>
                <a:spcPct val="80000"/>
              </a:lnSpc>
            </a:pPr>
            <a:r>
              <a:rPr lang="en-US" altLang="ja-JP" sz="2800" smtClean="0">
                <a:ea typeface="ＭＳ Ｐゴシック" panose="020B0600070205080204" pitchFamily="34" charset="-128"/>
              </a:rPr>
              <a:t>There are </a:t>
            </a:r>
            <a:r>
              <a:rPr lang="en-US" altLang="ja-JP" sz="2800" smtClean="0">
                <a:solidFill>
                  <a:srgbClr val="CCCC00"/>
                </a:solidFill>
                <a:ea typeface="ＭＳ Ｐゴシック" panose="020B0600070205080204" pitchFamily="34" charset="-128"/>
              </a:rPr>
              <a:t>two opposing positions</a:t>
            </a:r>
            <a:r>
              <a:rPr lang="en-US" altLang="ja-JP" sz="2800" smtClean="0">
                <a:ea typeface="ＭＳ Ｐゴシック" panose="020B0600070205080204" pitchFamily="34" charset="-128"/>
              </a:rPr>
              <a:t> about the relationship between </a:t>
            </a:r>
            <a:r>
              <a:rPr lang="en-US" altLang="ja-JP" sz="2800" b="1" smtClean="0">
                <a:solidFill>
                  <a:srgbClr val="CCCC00"/>
                </a:solidFill>
                <a:ea typeface="ＭＳ Ｐゴシック" panose="020B0600070205080204" pitchFamily="34" charset="-128"/>
              </a:rPr>
              <a:t>political institution</a:t>
            </a:r>
            <a:r>
              <a:rPr lang="en-US" altLang="ja-JP" sz="2800" b="1" smtClean="0">
                <a:ea typeface="ＭＳ Ｐゴシック" panose="020B0600070205080204" pitchFamily="34" charset="-128"/>
              </a:rPr>
              <a:t> and </a:t>
            </a:r>
            <a:r>
              <a:rPr lang="en-US" altLang="ja-JP" sz="2800" b="1" smtClean="0">
                <a:solidFill>
                  <a:srgbClr val="CCCC00"/>
                </a:solidFill>
                <a:ea typeface="ＭＳ Ｐゴシック" panose="020B0600070205080204" pitchFamily="34" charset="-128"/>
              </a:rPr>
              <a:t>social trust</a:t>
            </a:r>
            <a:r>
              <a:rPr lang="en-US" altLang="ja-JP" sz="2800" smtClean="0">
                <a:ea typeface="ＭＳ Ｐゴシック" panose="020B0600070205080204" pitchFamily="34" charset="-128"/>
              </a:rPr>
              <a:t>, the </a:t>
            </a:r>
            <a:r>
              <a:rPr lang="en-US" altLang="ja-JP" sz="2800" b="1" smtClean="0">
                <a:solidFill>
                  <a:srgbClr val="CCCC00"/>
                </a:solidFill>
                <a:ea typeface="ＭＳ Ｐゴシック" panose="020B0600070205080204" pitchFamily="34" charset="-128"/>
              </a:rPr>
              <a:t>society based account</a:t>
            </a:r>
            <a:r>
              <a:rPr lang="en-US" altLang="ja-JP" sz="2800" smtClean="0">
                <a:ea typeface="ＭＳ Ｐゴシック" panose="020B0600070205080204" pitchFamily="34" charset="-128"/>
              </a:rPr>
              <a:t> and the </a:t>
            </a:r>
            <a:r>
              <a:rPr lang="en-US" altLang="ja-JP" sz="2800" b="1" smtClean="0">
                <a:solidFill>
                  <a:srgbClr val="CCCC00"/>
                </a:solidFill>
                <a:ea typeface="ＭＳ Ｐゴシック" panose="020B0600070205080204" pitchFamily="34" charset="-128"/>
              </a:rPr>
              <a:t>institutionalist account</a:t>
            </a:r>
            <a:r>
              <a:rPr lang="en-US" altLang="ja-JP" sz="2800" smtClean="0">
                <a:ea typeface="ＭＳ Ｐゴシック" panose="020B0600070205080204" pitchFamily="34" charset="-128"/>
              </a:rPr>
              <a:t> of trust.</a:t>
            </a:r>
          </a:p>
          <a:p>
            <a:pPr algn="just" eaLnBrk="1" hangingPunct="1">
              <a:lnSpc>
                <a:spcPct val="80000"/>
              </a:lnSpc>
            </a:pPr>
            <a:r>
              <a:rPr lang="en-US" altLang="ja-JP" sz="2800" smtClean="0">
                <a:ea typeface="ＭＳ Ｐゴシック" panose="020B0600070205080204" pitchFamily="34" charset="-128"/>
              </a:rPr>
              <a:t>The </a:t>
            </a:r>
            <a:r>
              <a:rPr lang="en-US" altLang="ja-JP" sz="2800" smtClean="0">
                <a:solidFill>
                  <a:srgbClr val="CCCC00"/>
                </a:solidFill>
                <a:ea typeface="ＭＳ Ｐゴシック" panose="020B0600070205080204" pitchFamily="34" charset="-128"/>
              </a:rPr>
              <a:t>society-based account</a:t>
            </a:r>
            <a:r>
              <a:rPr lang="en-US" altLang="ja-JP" sz="2800" smtClean="0">
                <a:ea typeface="ＭＳ Ｐゴシック" panose="020B0600070205080204" pitchFamily="34" charset="-128"/>
              </a:rPr>
              <a:t> suggests that local, regional and </a:t>
            </a:r>
            <a:r>
              <a:rPr lang="en-US" altLang="ja-JP" sz="2800" smtClean="0">
                <a:solidFill>
                  <a:srgbClr val="CCCC00"/>
                </a:solidFill>
                <a:ea typeface="ＭＳ Ｐゴシック" panose="020B0600070205080204" pitchFamily="34" charset="-128"/>
              </a:rPr>
              <a:t>national patterns</a:t>
            </a:r>
            <a:r>
              <a:rPr lang="en-US" altLang="ja-JP" sz="2800" smtClean="0">
                <a:ea typeface="ＭＳ Ｐゴシック" panose="020B0600070205080204" pitchFamily="34" charset="-128"/>
              </a:rPr>
              <a:t> of </a:t>
            </a:r>
            <a:r>
              <a:rPr lang="en-US" altLang="ja-JP" sz="2800" b="1" smtClean="0">
                <a:solidFill>
                  <a:srgbClr val="CCCC00"/>
                </a:solidFill>
                <a:ea typeface="ＭＳ Ｐゴシック" panose="020B0600070205080204" pitchFamily="34" charset="-128"/>
              </a:rPr>
              <a:t>social capital</a:t>
            </a:r>
            <a:r>
              <a:rPr lang="en-US" altLang="ja-JP" sz="2800" smtClean="0">
                <a:ea typeface="ＭＳ Ｐゴシック" panose="020B0600070205080204" pitchFamily="34" charset="-128"/>
              </a:rPr>
              <a:t> have been </a:t>
            </a:r>
            <a:r>
              <a:rPr lang="en-US" altLang="ja-JP" sz="2800" smtClean="0">
                <a:solidFill>
                  <a:srgbClr val="CCCC00"/>
                </a:solidFill>
                <a:ea typeface="ＭＳ Ｐゴシック" panose="020B0600070205080204" pitchFamily="34" charset="-128"/>
              </a:rPr>
              <a:t>nurtured by the </a:t>
            </a:r>
            <a:r>
              <a:rPr lang="en-US" altLang="ja-JP" sz="2800" b="1" smtClean="0">
                <a:solidFill>
                  <a:srgbClr val="CCCC00"/>
                </a:solidFill>
                <a:ea typeface="ＭＳ Ｐゴシック" panose="020B0600070205080204" pitchFamily="34" charset="-128"/>
              </a:rPr>
              <a:t>accumulation of historical-cultural factors</a:t>
            </a:r>
            <a:r>
              <a:rPr lang="en-US" altLang="ja-JP" sz="2800" smtClean="0">
                <a:ea typeface="ＭＳ Ｐゴシック" panose="020B0600070205080204" pitchFamily="34" charset="-128"/>
              </a:rPr>
              <a:t> for at least centuries so that the </a:t>
            </a:r>
            <a:r>
              <a:rPr lang="en-US" altLang="ja-JP" sz="2800" b="1" smtClean="0">
                <a:solidFill>
                  <a:srgbClr val="CCCC00"/>
                </a:solidFill>
                <a:ea typeface="ＭＳ Ｐゴシック" panose="020B0600070205080204" pitchFamily="34" charset="-128"/>
              </a:rPr>
              <a:t>trust situation cannot be changed</a:t>
            </a:r>
            <a:r>
              <a:rPr lang="en-US" altLang="ja-JP" sz="2800" smtClean="0">
                <a:ea typeface="ＭＳ Ｐゴシック" panose="020B0600070205080204" pitchFamily="34" charset="-128"/>
              </a:rPr>
              <a:t> and that the </a:t>
            </a:r>
            <a:r>
              <a:rPr lang="en-US" altLang="ja-JP" sz="2800" b="1" smtClean="0">
                <a:solidFill>
                  <a:srgbClr val="CCCC00"/>
                </a:solidFill>
                <a:ea typeface="ＭＳ Ｐゴシック" panose="020B0600070205080204" pitchFamily="34" charset="-128"/>
              </a:rPr>
              <a:t>state intervention destroys social capital</a:t>
            </a:r>
            <a:r>
              <a:rPr lang="en-US" altLang="ja-JP" sz="2800" smtClean="0">
                <a:solidFill>
                  <a:srgbClr val="CCCC00"/>
                </a:solidFill>
                <a:ea typeface="ＭＳ Ｐゴシック" panose="020B0600070205080204" pitchFamily="34" charset="-128"/>
              </a:rPr>
              <a:t>.  </a:t>
            </a:r>
          </a:p>
          <a:p>
            <a:pPr algn="just" eaLnBrk="1" hangingPunct="1">
              <a:lnSpc>
                <a:spcPct val="80000"/>
              </a:lnSpc>
            </a:pPr>
            <a:r>
              <a:rPr lang="en-US" altLang="ja-JP" sz="2800" smtClean="0">
                <a:solidFill>
                  <a:srgbClr val="CCCC00"/>
                </a:solidFill>
                <a:ea typeface="ＭＳ Ｐゴシック" panose="020B0600070205080204" pitchFamily="34" charset="-128"/>
              </a:rPr>
              <a:t>But if</a:t>
            </a:r>
            <a:r>
              <a:rPr lang="en-US" altLang="ja-JP" sz="2800" smtClean="0">
                <a:ea typeface="ＭＳ Ｐゴシック" panose="020B0600070205080204" pitchFamily="34" charset="-128"/>
              </a:rPr>
              <a:t> the ultimate </a:t>
            </a:r>
            <a:r>
              <a:rPr lang="en-US" altLang="ja-JP" sz="2800" smtClean="0">
                <a:solidFill>
                  <a:srgbClr val="CCCC00"/>
                </a:solidFill>
                <a:ea typeface="ＭＳ Ｐゴシック" panose="020B0600070205080204" pitchFamily="34" charset="-128"/>
              </a:rPr>
              <a:t>cause of</a:t>
            </a:r>
            <a:r>
              <a:rPr lang="en-US" altLang="ja-JP" sz="2800" smtClean="0">
                <a:ea typeface="ＭＳ Ｐゴシック" panose="020B0600070205080204" pitchFamily="34" charset="-128"/>
              </a:rPr>
              <a:t> </a:t>
            </a:r>
            <a:r>
              <a:rPr lang="en-US" altLang="ja-JP" sz="2800" smtClean="0">
                <a:solidFill>
                  <a:srgbClr val="CCCC00"/>
                </a:solidFill>
                <a:ea typeface="ＭＳ Ｐゴシック" panose="020B0600070205080204" pitchFamily="34" charset="-128"/>
              </a:rPr>
              <a:t>under development</a:t>
            </a:r>
            <a:r>
              <a:rPr lang="en-US" altLang="ja-JP" sz="2800" smtClean="0">
                <a:ea typeface="ＭＳ Ｐゴシック" panose="020B0600070205080204" pitchFamily="34" charset="-128"/>
              </a:rPr>
              <a:t> is </a:t>
            </a:r>
            <a:r>
              <a:rPr lang="en-US" altLang="ja-JP" sz="2800" smtClean="0">
                <a:solidFill>
                  <a:srgbClr val="CCCC00"/>
                </a:solidFill>
                <a:ea typeface="ＭＳ Ｐゴシック" panose="020B0600070205080204" pitchFamily="34" charset="-128"/>
              </a:rPr>
              <a:t>low social trust</a:t>
            </a:r>
            <a:r>
              <a:rPr lang="en-US" altLang="ja-JP" sz="2800" smtClean="0">
                <a:ea typeface="ＭＳ Ｐゴシック" panose="020B0600070205080204" pitchFamily="34" charset="-128"/>
              </a:rPr>
              <a:t> and if low trust situation cannot be changed in a short period, </a:t>
            </a:r>
            <a:r>
              <a:rPr lang="en-US" altLang="ja-JP" sz="2800" smtClean="0">
                <a:solidFill>
                  <a:srgbClr val="CCCC00"/>
                </a:solidFill>
                <a:ea typeface="ＭＳ Ｐゴシック" panose="020B0600070205080204" pitchFamily="34" charset="-128"/>
              </a:rPr>
              <a:t>there are no hopes for under developed countries</a:t>
            </a:r>
            <a:r>
              <a:rPr lang="en-US" altLang="ja-JP" sz="2800" smtClean="0">
                <a:ea typeface="ＭＳ Ｐゴシック" panose="020B0600070205080204" pitchFamily="34" charset="-128"/>
              </a:rPr>
              <a:t>.  </a:t>
            </a:r>
            <a:endParaRPr lang="en-US" altLang="en-US"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57200" y="457200"/>
            <a:ext cx="8229600" cy="5668963"/>
          </a:xfrm>
        </p:spPr>
        <p:txBody>
          <a:bodyPr/>
          <a:lstStyle/>
          <a:p>
            <a:pPr eaLnBrk="1" hangingPunct="1">
              <a:lnSpc>
                <a:spcPct val="80000"/>
              </a:lnSpc>
            </a:pPr>
            <a:endParaRPr lang="en-US" altLang="ja-JP" sz="2800" smtClean="0">
              <a:ea typeface="ＭＳ Ｐゴシック" panose="020B0600070205080204" pitchFamily="34" charset="-128"/>
            </a:endParaRPr>
          </a:p>
          <a:p>
            <a:pPr algn="just" eaLnBrk="1" hangingPunct="1">
              <a:lnSpc>
                <a:spcPct val="80000"/>
              </a:lnSpc>
            </a:pPr>
            <a:r>
              <a:rPr lang="en-US" altLang="ja-JP" sz="2800" smtClean="0">
                <a:ea typeface="ＭＳ Ｐゴシック" panose="020B0600070205080204" pitchFamily="34" charset="-128"/>
              </a:rPr>
              <a:t>On the contrarily, </a:t>
            </a:r>
            <a:r>
              <a:rPr lang="en-US" altLang="ja-JP" sz="2800" b="1" smtClean="0">
                <a:solidFill>
                  <a:srgbClr val="CCCC00"/>
                </a:solidFill>
                <a:ea typeface="ＭＳ Ｐゴシック" panose="020B0600070205080204" pitchFamily="34" charset="-128"/>
              </a:rPr>
              <a:t>institutionalist accounts of social capital theory</a:t>
            </a:r>
            <a:r>
              <a:rPr lang="en-US" altLang="ja-JP" sz="2800" smtClean="0">
                <a:ea typeface="ＭＳ Ｐゴシック" panose="020B0600070205080204" pitchFamily="34" charset="-128"/>
              </a:rPr>
              <a:t> responds that for </a:t>
            </a:r>
            <a:r>
              <a:rPr lang="en-US" altLang="ja-JP" sz="2800" smtClean="0">
                <a:solidFill>
                  <a:srgbClr val="CCCC00"/>
                </a:solidFill>
                <a:ea typeface="ＭＳ Ｐゴシック" panose="020B0600070205080204" pitchFamily="34" charset="-128"/>
              </a:rPr>
              <a:t>social capital to flourish</a:t>
            </a:r>
            <a:r>
              <a:rPr lang="en-US" altLang="ja-JP" sz="2800" smtClean="0">
                <a:ea typeface="ＭＳ Ｐゴシック" panose="020B0600070205080204" pitchFamily="34" charset="-128"/>
              </a:rPr>
              <a:t> it needs to be embedded in and is </a:t>
            </a:r>
            <a:r>
              <a:rPr lang="en-US" altLang="ja-JP" sz="2800" b="1" smtClean="0">
                <a:solidFill>
                  <a:srgbClr val="CCCC00"/>
                </a:solidFill>
                <a:ea typeface="ＭＳ Ｐゴシック" panose="020B0600070205080204" pitchFamily="34" charset="-128"/>
              </a:rPr>
              <a:t>linked to formal state institution</a:t>
            </a:r>
            <a:r>
              <a:rPr lang="en-US" altLang="ja-JP" sz="2800" smtClean="0">
                <a:ea typeface="ＭＳ Ｐゴシック" panose="020B0600070205080204" pitchFamily="34" charset="-128"/>
              </a:rPr>
              <a:t>. </a:t>
            </a:r>
          </a:p>
          <a:p>
            <a:pPr algn="just" eaLnBrk="1" hangingPunct="1">
              <a:lnSpc>
                <a:spcPct val="80000"/>
              </a:lnSpc>
            </a:pPr>
            <a:r>
              <a:rPr lang="en-US" altLang="ja-JP" sz="2800" smtClean="0">
                <a:ea typeface="ＭＳ Ｐゴシック" panose="020B0600070205080204" pitchFamily="34" charset="-128"/>
              </a:rPr>
              <a:t>We will study the theoretical issues concerning these two opposing positions. </a:t>
            </a:r>
          </a:p>
          <a:p>
            <a:pPr algn="just" eaLnBrk="1" hangingPunct="1">
              <a:lnSpc>
                <a:spcPct val="80000"/>
              </a:lnSpc>
            </a:pPr>
            <a:r>
              <a:rPr lang="en-US" altLang="ja-JP" sz="2800" smtClean="0">
                <a:ea typeface="ＭＳ Ｐゴシック" panose="020B0600070205080204" pitchFamily="34" charset="-128"/>
              </a:rPr>
              <a:t>We will </a:t>
            </a:r>
            <a:r>
              <a:rPr lang="en-US" altLang="ja-JP" sz="2800" smtClean="0">
                <a:solidFill>
                  <a:srgbClr val="CCCC00"/>
                </a:solidFill>
                <a:ea typeface="ＭＳ Ｐゴシック" panose="020B0600070205080204" pitchFamily="34" charset="-128"/>
              </a:rPr>
              <a:t>compare the existing participation strategies</a:t>
            </a:r>
            <a:r>
              <a:rPr lang="en-US" altLang="ja-JP" sz="2800" smtClean="0">
                <a:ea typeface="ＭＳ Ｐゴシック" panose="020B0600070205080204" pitchFamily="34" charset="-128"/>
              </a:rPr>
              <a:t> for development in relation to the positions, and then the </a:t>
            </a:r>
            <a:r>
              <a:rPr lang="en-US" altLang="ja-JP" sz="2800" smtClean="0">
                <a:solidFill>
                  <a:srgbClr val="CCCC00"/>
                </a:solidFill>
                <a:ea typeface="ＭＳ Ｐゴシック" panose="020B0600070205080204" pitchFamily="34" charset="-128"/>
              </a:rPr>
              <a:t>alternative participation strategy</a:t>
            </a:r>
            <a:r>
              <a:rPr lang="en-US" altLang="ja-JP" sz="2800" smtClean="0">
                <a:ea typeface="ＭＳ Ｐゴシック" panose="020B0600070205080204" pitchFamily="34" charset="-128"/>
              </a:rPr>
              <a:t> and the </a:t>
            </a:r>
            <a:r>
              <a:rPr lang="en-US" altLang="ja-JP" sz="2800" smtClean="0">
                <a:solidFill>
                  <a:srgbClr val="CCCC00"/>
                </a:solidFill>
                <a:ea typeface="ＭＳ Ｐゴシック" panose="020B0600070205080204" pitchFamily="34" charset="-128"/>
              </a:rPr>
              <a:t>institutional framework</a:t>
            </a:r>
            <a:r>
              <a:rPr lang="en-US" altLang="ja-JP" sz="2800" smtClean="0">
                <a:ea typeface="ＭＳ Ｐゴシック" panose="020B0600070205080204" pitchFamily="34" charset="-128"/>
              </a:rPr>
              <a:t> that can facilitate the </a:t>
            </a:r>
            <a:r>
              <a:rPr lang="en-US" altLang="ja-JP" sz="2800" smtClean="0">
                <a:solidFill>
                  <a:srgbClr val="CCCC00"/>
                </a:solidFill>
                <a:ea typeface="ＭＳ Ｐゴシック" panose="020B0600070205080204" pitchFamily="34" charset="-128"/>
              </a:rPr>
              <a:t>generation of social trust</a:t>
            </a:r>
            <a:r>
              <a:rPr lang="en-US" altLang="ja-JP" sz="2800" smtClean="0">
                <a:ea typeface="ＭＳ Ｐゴシック" panose="020B0600070205080204" pitchFamily="34" charset="-128"/>
              </a:rPr>
              <a:t> by </a:t>
            </a:r>
            <a:r>
              <a:rPr lang="en-US" altLang="ja-JP" sz="2800" smtClean="0">
                <a:solidFill>
                  <a:srgbClr val="CCCC00"/>
                </a:solidFill>
                <a:ea typeface="ＭＳ Ｐゴシック" panose="020B0600070205080204" pitchFamily="34" charset="-128"/>
              </a:rPr>
              <a:t>breaking the </a:t>
            </a:r>
            <a:r>
              <a:rPr lang="en-US" altLang="ja-JP" sz="2800" b="1" smtClean="0">
                <a:solidFill>
                  <a:srgbClr val="CCCC00"/>
                </a:solidFill>
                <a:ea typeface="ＭＳ Ｐゴシック" panose="020B0600070205080204" pitchFamily="34" charset="-128"/>
              </a:rPr>
              <a:t>vicious circle of distrust and underdevelopment</a:t>
            </a:r>
            <a:r>
              <a:rPr lang="en-US" altLang="ja-JP" sz="2800" smtClean="0">
                <a:ea typeface="ＭＳ Ｐゴシック" panose="020B0600070205080204" pitchFamily="34" charset="-128"/>
              </a:rPr>
              <a:t>.</a:t>
            </a:r>
            <a:endParaRPr lang="en-US" altLang="en-US" sz="2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sz="4000" smtClean="0"/>
              <a:t>Possibility to break Vicious Circle of Distrust and Underdevelopment?</a:t>
            </a:r>
          </a:p>
        </p:txBody>
      </p:sp>
      <p:sp>
        <p:nvSpPr>
          <p:cNvPr id="10243" name="Rectangle 3"/>
          <p:cNvSpPr>
            <a:spLocks noGrp="1" noChangeArrowheads="1"/>
          </p:cNvSpPr>
          <p:nvPr>
            <p:ph type="body" idx="1"/>
          </p:nvPr>
        </p:nvSpPr>
        <p:spPr>
          <a:xfrm>
            <a:off x="457200" y="1600200"/>
            <a:ext cx="8229600" cy="5029200"/>
          </a:xfrm>
        </p:spPr>
        <p:txBody>
          <a:bodyPr/>
          <a:lstStyle/>
          <a:p>
            <a:pPr algn="just" eaLnBrk="1" hangingPunct="1">
              <a:lnSpc>
                <a:spcPct val="80000"/>
              </a:lnSpc>
            </a:pPr>
            <a:r>
              <a:rPr lang="en-US" altLang="ja-JP" sz="2800" smtClean="0">
                <a:ea typeface="ＭＳ Ｐゴシック" panose="020B0600070205080204" pitchFamily="34" charset="-128"/>
              </a:rPr>
              <a:t>This study is in context of the experiences we gained through the case studies about participatory planning in Pakistan</a:t>
            </a:r>
            <a:r>
              <a:rPr lang="en-US" altLang="ja-JP" sz="2800" smtClean="0">
                <a:ea typeface="ＭＳ Ｐゴシック" panose="020B0600070205080204" pitchFamily="34" charset="-128"/>
                <a:hlinkClick r:id="" action="ppaction://noaction"/>
              </a:rPr>
              <a:t>[1]</a:t>
            </a:r>
            <a:r>
              <a:rPr lang="en-US" altLang="ja-JP" sz="2800" smtClean="0">
                <a:ea typeface="ＭＳ Ｐゴシック" panose="020B0600070205080204" pitchFamily="34" charset="-128"/>
              </a:rPr>
              <a:t>.  </a:t>
            </a:r>
          </a:p>
          <a:p>
            <a:pPr algn="just" eaLnBrk="1" hangingPunct="1">
              <a:lnSpc>
                <a:spcPct val="80000"/>
              </a:lnSpc>
            </a:pPr>
            <a:r>
              <a:rPr lang="en-US" altLang="ja-JP" sz="2800" smtClean="0">
                <a:ea typeface="ＭＳ Ｐゴシック" panose="020B0600070205080204" pitchFamily="34" charset="-128"/>
              </a:rPr>
              <a:t>The </a:t>
            </a:r>
            <a:r>
              <a:rPr lang="en-US" altLang="ja-JP" sz="2800" smtClean="0">
                <a:solidFill>
                  <a:srgbClr val="CCCC00"/>
                </a:solidFill>
                <a:ea typeface="ＭＳ Ｐゴシック" panose="020B0600070205080204" pitchFamily="34" charset="-128"/>
              </a:rPr>
              <a:t>world</a:t>
            </a:r>
            <a:r>
              <a:rPr lang="en-US" altLang="ja-JP" sz="2800" smtClean="0">
                <a:ea typeface="ＭＳ Ｐゴシック" panose="020B0600070205080204" pitchFamily="34" charset="-128"/>
              </a:rPr>
              <a:t> seems to be </a:t>
            </a:r>
            <a:r>
              <a:rPr lang="en-US" altLang="ja-JP" sz="2800" smtClean="0">
                <a:solidFill>
                  <a:srgbClr val="CCCC00"/>
                </a:solidFill>
                <a:ea typeface="ＭＳ Ｐゴシック" panose="020B0600070205080204" pitchFamily="34" charset="-128"/>
              </a:rPr>
              <a:t>divided into two parts</a:t>
            </a:r>
            <a:r>
              <a:rPr lang="en-US" altLang="ja-JP" sz="2800" smtClean="0">
                <a:ea typeface="ＭＳ Ｐゴシック" panose="020B0600070205080204" pitchFamily="34" charset="-128"/>
              </a:rPr>
              <a:t>: the </a:t>
            </a:r>
            <a:r>
              <a:rPr lang="en-US" altLang="ja-JP" sz="2800" smtClean="0">
                <a:solidFill>
                  <a:srgbClr val="CCCC00"/>
                </a:solidFill>
                <a:ea typeface="ＭＳ Ｐゴシック" panose="020B0600070205080204" pitchFamily="34" charset="-128"/>
              </a:rPr>
              <a:t>growing/already grown countries</a:t>
            </a:r>
            <a:r>
              <a:rPr lang="en-US" altLang="ja-JP" sz="2800" smtClean="0">
                <a:ea typeface="ＭＳ Ｐゴシック" panose="020B0600070205080204" pitchFamily="34" charset="-128"/>
              </a:rPr>
              <a:t> and the ones that cannot escape from the </a:t>
            </a:r>
            <a:r>
              <a:rPr lang="en-US" altLang="ja-JP" sz="2800" smtClean="0">
                <a:solidFill>
                  <a:srgbClr val="CCCC00"/>
                </a:solidFill>
                <a:ea typeface="ＭＳ Ｐゴシック" panose="020B0600070205080204" pitchFamily="34" charset="-128"/>
              </a:rPr>
              <a:t>trap of poverty</a:t>
            </a:r>
            <a:r>
              <a:rPr lang="en-US" altLang="ja-JP" sz="2800" smtClean="0">
                <a:ea typeface="ＭＳ Ｐゴシック" panose="020B0600070205080204" pitchFamily="34" charset="-128"/>
              </a:rPr>
              <a:t>. </a:t>
            </a:r>
          </a:p>
          <a:p>
            <a:pPr algn="just" eaLnBrk="1" hangingPunct="1">
              <a:lnSpc>
                <a:spcPct val="80000"/>
              </a:lnSpc>
            </a:pPr>
            <a:r>
              <a:rPr lang="en-US" altLang="ja-JP" sz="2800" smtClean="0">
                <a:ea typeface="ＭＳ Ｐゴシック" panose="020B0600070205080204" pitchFamily="34" charset="-128"/>
              </a:rPr>
              <a:t> Pakistan's GNI (</a:t>
            </a:r>
            <a:r>
              <a:rPr lang="en-US" altLang="ja-JP" sz="2800" smtClean="0">
                <a:solidFill>
                  <a:srgbClr val="CCCC00"/>
                </a:solidFill>
                <a:ea typeface="ＭＳ Ｐゴシック" panose="020B0600070205080204" pitchFamily="34" charset="-128"/>
              </a:rPr>
              <a:t>Gross National Income</a:t>
            </a:r>
            <a:r>
              <a:rPr lang="en-US" altLang="ja-JP" sz="2800" smtClean="0">
                <a:ea typeface="ＭＳ Ｐゴシック" panose="020B0600070205080204" pitchFamily="34" charset="-128"/>
              </a:rPr>
              <a:t> per capita) of the year 2001 is ranked 103rd among 134 countries in the world </a:t>
            </a:r>
            <a:r>
              <a:rPr lang="en-US" altLang="ja-JP" sz="1600" smtClean="0">
                <a:ea typeface="ＭＳ Ｐゴシック" panose="020B0600070205080204" pitchFamily="34" charset="-128"/>
                <a:hlinkClick r:id="" action="ppaction://noaction"/>
              </a:rPr>
              <a:t>[2]</a:t>
            </a:r>
            <a:r>
              <a:rPr lang="en-US" altLang="ja-JP" sz="1600" smtClean="0">
                <a:ea typeface="ＭＳ Ｐゴシック" panose="020B0600070205080204" pitchFamily="34" charset="-128"/>
              </a:rPr>
              <a:t>. </a:t>
            </a:r>
          </a:p>
          <a:p>
            <a:pPr eaLnBrk="1" hangingPunct="1">
              <a:lnSpc>
                <a:spcPct val="80000"/>
              </a:lnSpc>
            </a:pPr>
            <a:r>
              <a:rPr lang="en-US" altLang="ja-JP" sz="1600" smtClean="0">
                <a:ea typeface="ＭＳ Ｐゴシック" panose="020B0600070205080204" pitchFamily="34" charset="-128"/>
              </a:rPr>
              <a:t>Literacy rate is reported 46%</a:t>
            </a:r>
            <a:r>
              <a:rPr lang="en-US" altLang="ja-JP" sz="1600" smtClean="0">
                <a:ea typeface="ＭＳ Ｐゴシック" panose="020B0600070205080204" pitchFamily="34" charset="-128"/>
                <a:hlinkClick r:id="" action="ppaction://noaction"/>
              </a:rPr>
              <a:t>[3]</a:t>
            </a:r>
            <a:r>
              <a:rPr lang="en-US" altLang="ja-JP" sz="1600" smtClean="0">
                <a:ea typeface="ＭＳ Ｐゴシック" panose="020B0600070205080204" pitchFamily="34" charset="-128"/>
              </a:rPr>
              <a:t>.  </a:t>
            </a:r>
          </a:p>
          <a:p>
            <a:pPr lvl="1" eaLnBrk="1" hangingPunct="1">
              <a:lnSpc>
                <a:spcPct val="80000"/>
              </a:lnSpc>
            </a:pPr>
            <a:r>
              <a:rPr lang="en-US" altLang="ja-JP" sz="1600" smtClean="0">
                <a:ea typeface="ＭＳ Ｐゴシック" panose="020B0600070205080204" pitchFamily="34" charset="-128"/>
                <a:hlinkClick r:id="" action="ppaction://noaction"/>
              </a:rPr>
              <a:t>[1]</a:t>
            </a:r>
            <a:r>
              <a:rPr lang="en-US" altLang="ja-JP" sz="1600" smtClean="0">
                <a:ea typeface="ＭＳ Ｐゴシック" panose="020B0600070205080204" pitchFamily="34" charset="-128"/>
              </a:rPr>
              <a:t> Two case studies are reported as Tatsuro Sakano and Mohammad Atiq ur Rahman (2002) and Mohammad Atiq ur Rahman and Tatsuro Sakano (2004).</a:t>
            </a:r>
            <a:endParaRPr lang="en-US" altLang="ja-JP" sz="1600" smtClean="0">
              <a:ea typeface="ＭＳ Ｐゴシック" panose="020B0600070205080204" pitchFamily="34" charset="-128"/>
              <a:hlinkClick r:id="" action="ppaction://noaction"/>
            </a:endParaRPr>
          </a:p>
          <a:p>
            <a:pPr lvl="1" eaLnBrk="1" hangingPunct="1">
              <a:lnSpc>
                <a:spcPct val="80000"/>
              </a:lnSpc>
            </a:pPr>
            <a:r>
              <a:rPr lang="en-US" altLang="ja-JP" sz="1600" smtClean="0">
                <a:ea typeface="ＭＳ Ｐゴシック" panose="020B0600070205080204" pitchFamily="34" charset="-128"/>
                <a:hlinkClick r:id="" action="ppaction://noaction"/>
              </a:rPr>
              <a:t>[2]</a:t>
            </a:r>
            <a:r>
              <a:rPr lang="en-US" altLang="ja-JP" sz="1600" smtClean="0">
                <a:ea typeface="ＭＳ Ｐゴシック" panose="020B0600070205080204" pitchFamily="34" charset="-128"/>
              </a:rPr>
              <a:t> The data source is “Globalis.”  See http://globalis.gvu.unu.edu/indicator.cfm?IndicatorID=140&amp;country=PK#rowPK</a:t>
            </a:r>
            <a:endParaRPr lang="en-US" altLang="ja-JP" sz="1600" smtClean="0">
              <a:ea typeface="ＭＳ Ｐゴシック" panose="020B0600070205080204" pitchFamily="34" charset="-128"/>
              <a:hlinkClick r:id="" action="ppaction://noaction"/>
            </a:endParaRPr>
          </a:p>
          <a:p>
            <a:pPr lvl="1" eaLnBrk="1" hangingPunct="1">
              <a:lnSpc>
                <a:spcPct val="80000"/>
              </a:lnSpc>
            </a:pPr>
            <a:r>
              <a:rPr lang="en-US" altLang="ja-JP" sz="1600" smtClean="0">
                <a:ea typeface="ＭＳ Ｐゴシック" panose="020B0600070205080204" pitchFamily="34" charset="-128"/>
                <a:hlinkClick r:id="" action="ppaction://noaction"/>
              </a:rPr>
              <a:t>[3]</a:t>
            </a:r>
            <a:r>
              <a:rPr lang="en-US" altLang="ja-JP" sz="1600" smtClean="0">
                <a:ea typeface="ＭＳ Ｐゴシック" panose="020B0600070205080204" pitchFamily="34" charset="-128"/>
              </a:rPr>
              <a:t> The data source is “infoplease.”  See http://www.infoplease.com/ipa/A0107861.html</a:t>
            </a:r>
            <a:endParaRPr lang="en-US" altLang="ja-JP" sz="1600" smtClean="0">
              <a:ea typeface="ＭＳ Ｐゴシック" panose="020B0600070205080204" pitchFamily="34" charset="-128"/>
              <a:hlinkClick r:id="" action="ppaction://noactio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381000" y="838200"/>
            <a:ext cx="8229600" cy="4724400"/>
          </a:xfrm>
        </p:spPr>
        <p:txBody>
          <a:bodyPr/>
          <a:lstStyle/>
          <a:p>
            <a:pPr algn="just" eaLnBrk="1" hangingPunct="1">
              <a:lnSpc>
                <a:spcPct val="90000"/>
              </a:lnSpc>
            </a:pPr>
            <a:r>
              <a:rPr lang="en-US" altLang="ja-JP" smtClean="0">
                <a:ea typeface="ＭＳ Ｐゴシック" panose="020B0600070205080204" pitchFamily="34" charset="-128"/>
              </a:rPr>
              <a:t>According to the joint study conducted by the </a:t>
            </a:r>
            <a:r>
              <a:rPr lang="en-US" altLang="ja-JP" smtClean="0">
                <a:solidFill>
                  <a:srgbClr val="CCCC00"/>
                </a:solidFill>
                <a:ea typeface="ＭＳ Ｐゴシック" panose="020B0600070205080204" pitchFamily="34" charset="-128"/>
              </a:rPr>
              <a:t>Mahbub ul Haq Human Development Centre</a:t>
            </a:r>
            <a:r>
              <a:rPr lang="en-US" altLang="ja-JP" smtClean="0">
                <a:ea typeface="ＭＳ Ｐゴシック" panose="020B0600070205080204" pitchFamily="34" charset="-128"/>
              </a:rPr>
              <a:t> with HDC-UNDP</a:t>
            </a:r>
            <a:r>
              <a:rPr lang="en-US" altLang="ja-JP" smtClean="0">
                <a:ea typeface="ＭＳ Ｐゴシック" panose="020B0600070205080204" pitchFamily="34" charset="-128"/>
                <a:hlinkClick r:id="" action="ppaction://noaction"/>
              </a:rPr>
              <a:t>[4]</a:t>
            </a:r>
            <a:r>
              <a:rPr lang="en-US" altLang="ja-JP" smtClean="0">
                <a:ea typeface="ＭＳ Ｐゴシック" panose="020B0600070205080204" pitchFamily="34" charset="-128"/>
              </a:rPr>
              <a:t>, the number of people in poverty in Pakistan falls between the range of a quarter to a half of the total population.</a:t>
            </a:r>
          </a:p>
          <a:p>
            <a:pPr algn="just" eaLnBrk="1" hangingPunct="1">
              <a:lnSpc>
                <a:spcPct val="90000"/>
              </a:lnSpc>
            </a:pPr>
            <a:r>
              <a:rPr lang="en-US" altLang="ja-JP" smtClean="0">
                <a:ea typeface="ＭＳ Ｐゴシック" panose="020B0600070205080204" pitchFamily="34" charset="-128"/>
              </a:rPr>
              <a:t>And income </a:t>
            </a:r>
            <a:r>
              <a:rPr lang="en-US" altLang="ja-JP" smtClean="0">
                <a:solidFill>
                  <a:srgbClr val="CCCC00"/>
                </a:solidFill>
                <a:ea typeface="ＭＳ Ｐゴシック" panose="020B0600070205080204" pitchFamily="34" charset="-128"/>
              </a:rPr>
              <a:t>poverty has increased</a:t>
            </a:r>
            <a:r>
              <a:rPr lang="en-US" altLang="ja-JP" smtClean="0">
                <a:ea typeface="ＭＳ Ｐゴシック" panose="020B0600070205080204" pitchFamily="34" charset="-128"/>
              </a:rPr>
              <a:t> from 25% in 1985 to 30% in 1995.  </a:t>
            </a:r>
          </a:p>
          <a:p>
            <a:pPr algn="just" eaLnBrk="1" hangingPunct="1">
              <a:lnSpc>
                <a:spcPct val="90000"/>
              </a:lnSpc>
            </a:pPr>
            <a:r>
              <a:rPr lang="en-US" altLang="ja-JP" smtClean="0">
                <a:solidFill>
                  <a:srgbClr val="CCCC00"/>
                </a:solidFill>
                <a:ea typeface="ＭＳ Ｐゴシック" panose="020B0600070205080204" pitchFamily="34" charset="-128"/>
              </a:rPr>
              <a:t>Inequality</a:t>
            </a:r>
            <a:r>
              <a:rPr lang="en-US" altLang="ja-JP" smtClean="0">
                <a:ea typeface="ＭＳ Ｐゴシック" panose="020B0600070205080204" pitchFamily="34" charset="-128"/>
              </a:rPr>
              <a:t> also has been </a:t>
            </a:r>
            <a:r>
              <a:rPr lang="en-US" altLang="ja-JP" smtClean="0">
                <a:solidFill>
                  <a:srgbClr val="CCCC00"/>
                </a:solidFill>
                <a:ea typeface="ＭＳ Ｐゴシック" panose="020B0600070205080204" pitchFamily="34" charset="-128"/>
              </a:rPr>
              <a:t>increased </a:t>
            </a:r>
            <a:r>
              <a:rPr lang="en-US" altLang="ja-JP" smtClean="0">
                <a:ea typeface="ＭＳ Ｐゴシック" panose="020B0600070205080204" pitchFamily="34" charset="-128"/>
              </a:rPr>
              <a:t>during the same period. </a:t>
            </a:r>
          </a:p>
          <a:p>
            <a:pPr lvl="1" eaLnBrk="1" hangingPunct="1">
              <a:lnSpc>
                <a:spcPct val="90000"/>
              </a:lnSpc>
            </a:pPr>
            <a:r>
              <a:rPr lang="en-US" altLang="ja-JP" sz="1600" smtClean="0">
                <a:ea typeface="ＭＳ Ｐゴシック" panose="020B0600070205080204" pitchFamily="34" charset="-128"/>
                <a:hlinkClick r:id="" action="ppaction://noaction"/>
              </a:rPr>
              <a:t>[4]</a:t>
            </a:r>
            <a:r>
              <a:rPr lang="en-US" altLang="ja-JP" sz="1600" smtClean="0">
                <a:ea typeface="ＭＳ Ｐゴシック" panose="020B0600070205080204" pitchFamily="34" charset="-128"/>
              </a:rPr>
              <a:t> The data source is “Mahbub ul Haq Human Development Centre.” </a:t>
            </a:r>
          </a:p>
          <a:p>
            <a:pPr lvl="1" eaLnBrk="1" hangingPunct="1">
              <a:lnSpc>
                <a:spcPct val="90000"/>
              </a:lnSpc>
            </a:pPr>
            <a:r>
              <a:rPr lang="en-US" altLang="ja-JP" sz="1600" smtClean="0">
                <a:ea typeface="ＭＳ Ｐゴシック" panose="020B0600070205080204" pitchFamily="34" charset="-128"/>
              </a:rPr>
              <a:t>See Poverty Monitor Project ttp://www.un.org.pk/hdc/Poverty%20Monitor%20Page.html</a:t>
            </a:r>
            <a:endParaRPr lang="en-US" altLang="en-US" sz="1600" smtClean="0"/>
          </a:p>
          <a:p>
            <a:pPr lvl="1" eaLnBrk="1" hangingPunct="1">
              <a:lnSpc>
                <a:spcPct val="90000"/>
              </a:lnSpc>
            </a:pPr>
            <a:endParaRPr lang="en-US" altLang="en-US" sz="18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381000" y="762000"/>
            <a:ext cx="8229600" cy="4724400"/>
          </a:xfrm>
        </p:spPr>
        <p:txBody>
          <a:bodyPr/>
          <a:lstStyle/>
          <a:p>
            <a:pPr algn="just" eaLnBrk="1" hangingPunct="1"/>
            <a:r>
              <a:rPr lang="en-US" altLang="ja-JP" smtClean="0">
                <a:ea typeface="ＭＳ Ｐゴシック" panose="020B0600070205080204" pitchFamily="34" charset="-128"/>
              </a:rPr>
              <a:t>Pakistan’s experience seems to show not only the </a:t>
            </a:r>
            <a:r>
              <a:rPr lang="en-US" altLang="ja-JP" smtClean="0">
                <a:solidFill>
                  <a:srgbClr val="CCCC00"/>
                </a:solidFill>
                <a:ea typeface="ＭＳ Ｐゴシック" panose="020B0600070205080204" pitchFamily="34" charset="-128"/>
              </a:rPr>
              <a:t>history of developmental approach</a:t>
            </a:r>
            <a:r>
              <a:rPr lang="en-US" altLang="ja-JP" smtClean="0">
                <a:ea typeface="ＭＳ Ｐゴシック" panose="020B0600070205080204" pitchFamily="34" charset="-128"/>
              </a:rPr>
              <a:t> led by the </a:t>
            </a:r>
            <a:r>
              <a:rPr lang="en-US" altLang="ja-JP" smtClean="0">
                <a:solidFill>
                  <a:srgbClr val="CCCC00"/>
                </a:solidFill>
                <a:ea typeface="ＭＳ Ｐゴシック" panose="020B0600070205080204" pitchFamily="34" charset="-128"/>
              </a:rPr>
              <a:t>international donating agencies</a:t>
            </a:r>
            <a:r>
              <a:rPr lang="en-US" altLang="ja-JP" smtClean="0">
                <a:ea typeface="ＭＳ Ｐゴシック" panose="020B0600070205080204" pitchFamily="34" charset="-128"/>
              </a:rPr>
              <a:t> but also their </a:t>
            </a:r>
            <a:r>
              <a:rPr lang="en-US" altLang="ja-JP" smtClean="0">
                <a:solidFill>
                  <a:srgbClr val="CCCC00"/>
                </a:solidFill>
                <a:ea typeface="ＭＳ Ｐゴシック" panose="020B0600070205080204" pitchFamily="34" charset="-128"/>
              </a:rPr>
              <a:t>failure</a:t>
            </a:r>
            <a:r>
              <a:rPr lang="en-US" altLang="ja-JP" smtClean="0">
                <a:ea typeface="ＭＳ Ｐゴシック" panose="020B0600070205080204" pitchFamily="34" charset="-128"/>
              </a:rPr>
              <a:t> in the countries like Pakistan. </a:t>
            </a:r>
          </a:p>
          <a:p>
            <a:pPr algn="just" eaLnBrk="1" hangingPunct="1"/>
            <a:r>
              <a:rPr lang="en-US" altLang="ja-JP" smtClean="0">
                <a:ea typeface="ＭＳ Ｐゴシック" panose="020B0600070205080204" pitchFamily="34" charset="-128"/>
              </a:rPr>
              <a:t>In 50s and 60s </a:t>
            </a:r>
            <a:r>
              <a:rPr lang="en-US" altLang="ja-JP" smtClean="0">
                <a:solidFill>
                  <a:srgbClr val="CCCC00"/>
                </a:solidFill>
                <a:ea typeface="ＭＳ Ｐゴシック" panose="020B0600070205080204" pitchFamily="34" charset="-128"/>
              </a:rPr>
              <a:t>donor agencies</a:t>
            </a:r>
            <a:r>
              <a:rPr lang="en-US" altLang="ja-JP" smtClean="0">
                <a:ea typeface="ＭＳ Ｐゴシック" panose="020B0600070205080204" pitchFamily="34" charset="-128"/>
              </a:rPr>
              <a:t> such as USAID, World Bank asserted that large organizations could send forth </a:t>
            </a:r>
            <a:r>
              <a:rPr lang="en-US" altLang="ja-JP" smtClean="0">
                <a:solidFill>
                  <a:srgbClr val="CCCC00"/>
                </a:solidFill>
                <a:ea typeface="ＭＳ Ｐゴシック" panose="020B0600070205080204" pitchFamily="34" charset="-128"/>
              </a:rPr>
              <a:t>materials and human resources</a:t>
            </a:r>
            <a:r>
              <a:rPr lang="en-US" altLang="ja-JP" smtClean="0">
                <a:ea typeface="ＭＳ Ｐゴシック" panose="020B0600070205080204" pitchFamily="34" charset="-128"/>
              </a:rPr>
              <a:t> and improve human welfare, thus </a:t>
            </a:r>
            <a:r>
              <a:rPr lang="en-US" altLang="ja-JP" smtClean="0">
                <a:solidFill>
                  <a:srgbClr val="CCCC00"/>
                </a:solidFill>
                <a:ea typeface="ＭＳ Ｐゴシック" panose="020B0600070205080204" pitchFamily="34" charset="-128"/>
              </a:rPr>
              <a:t>alleviating poverty</a:t>
            </a:r>
            <a:r>
              <a:rPr lang="en-US" altLang="ja-JP" smtClean="0">
                <a:ea typeface="ＭＳ Ｐゴシック" panose="020B0600070205080204" pitchFamily="34" charset="-128"/>
              </a:rPr>
              <a:t> in the world (Guy Gran, 1983). </a:t>
            </a:r>
            <a:endParaRPr lang="en-US" alt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381000" y="914400"/>
            <a:ext cx="8229600" cy="4495800"/>
          </a:xfrm>
        </p:spPr>
        <p:txBody>
          <a:bodyPr/>
          <a:lstStyle/>
          <a:p>
            <a:pPr algn="just" eaLnBrk="1" hangingPunct="1">
              <a:lnSpc>
                <a:spcPct val="90000"/>
              </a:lnSpc>
            </a:pPr>
            <a:r>
              <a:rPr lang="en-US" altLang="ja-JP" smtClean="0">
                <a:ea typeface="ＭＳ Ｐゴシック" panose="020B0600070205080204" pitchFamily="34" charset="-128"/>
              </a:rPr>
              <a:t>The assumption of this approach is that </a:t>
            </a:r>
            <a:r>
              <a:rPr lang="en-US" altLang="ja-JP" smtClean="0">
                <a:solidFill>
                  <a:srgbClr val="CCCC00"/>
                </a:solidFill>
                <a:ea typeface="ＭＳ Ｐゴシック" panose="020B0600070205080204" pitchFamily="34" charset="-128"/>
              </a:rPr>
              <a:t>modernization can be recreated</a:t>
            </a:r>
            <a:r>
              <a:rPr lang="en-US" altLang="ja-JP" smtClean="0">
                <a:ea typeface="ＭＳ Ｐゴシック" panose="020B0600070205080204" pitchFamily="34" charset="-128"/>
              </a:rPr>
              <a:t> in any countries </a:t>
            </a:r>
            <a:r>
              <a:rPr lang="en-US" altLang="ja-JP" smtClean="0">
                <a:solidFill>
                  <a:srgbClr val="CCCC00"/>
                </a:solidFill>
                <a:ea typeface="ＭＳ Ｐゴシック" panose="020B0600070205080204" pitchFamily="34" charset="-128"/>
              </a:rPr>
              <a:t>if sufficient capitals</a:t>
            </a:r>
            <a:r>
              <a:rPr lang="en-US" altLang="ja-JP" smtClean="0">
                <a:ea typeface="ＭＳ Ｐゴシック" panose="020B0600070205080204" pitchFamily="34" charset="-128"/>
              </a:rPr>
              <a:t> and </a:t>
            </a:r>
            <a:r>
              <a:rPr lang="en-US" altLang="ja-JP" smtClean="0">
                <a:solidFill>
                  <a:srgbClr val="CCCC00"/>
                </a:solidFill>
                <a:ea typeface="ＭＳ Ｐゴシック" panose="020B0600070205080204" pitchFamily="34" charset="-128"/>
              </a:rPr>
              <a:t>technology</a:t>
            </a:r>
            <a:r>
              <a:rPr lang="en-US" altLang="ja-JP" smtClean="0">
                <a:ea typeface="ＭＳ Ｐゴシック" panose="020B0600070205080204" pitchFamily="34" charset="-128"/>
              </a:rPr>
              <a:t> are introduced under the guidance of </a:t>
            </a:r>
            <a:r>
              <a:rPr lang="en-US" altLang="ja-JP" smtClean="0">
                <a:solidFill>
                  <a:srgbClr val="CCCC00"/>
                </a:solidFill>
                <a:ea typeface="ＭＳ Ｐゴシック" panose="020B0600070205080204" pitchFamily="34" charset="-128"/>
              </a:rPr>
              <a:t>western experts. </a:t>
            </a:r>
          </a:p>
          <a:p>
            <a:pPr algn="just" eaLnBrk="1" hangingPunct="1">
              <a:lnSpc>
                <a:spcPct val="90000"/>
              </a:lnSpc>
            </a:pPr>
            <a:r>
              <a:rPr lang="en-US" altLang="ja-JP" smtClean="0">
                <a:ea typeface="ＭＳ Ｐゴシック" panose="020B0600070205080204" pitchFamily="34" charset="-128"/>
              </a:rPr>
              <a:t>But the </a:t>
            </a:r>
            <a:r>
              <a:rPr lang="en-US" altLang="ja-JP" smtClean="0">
                <a:solidFill>
                  <a:srgbClr val="CCCC00"/>
                </a:solidFill>
                <a:ea typeface="ＭＳ Ｐゴシック" panose="020B0600070205080204" pitchFamily="34" charset="-128"/>
              </a:rPr>
              <a:t>failure </a:t>
            </a:r>
            <a:r>
              <a:rPr lang="en-US" altLang="ja-JP" smtClean="0">
                <a:ea typeface="ＭＳ Ｐゴシック" panose="020B0600070205080204" pitchFamily="34" charset="-128"/>
              </a:rPr>
              <a:t>in these countries forced them to change the goals and approaches in 70s. </a:t>
            </a:r>
          </a:p>
          <a:p>
            <a:pPr algn="just" eaLnBrk="1" hangingPunct="1">
              <a:lnSpc>
                <a:spcPct val="90000"/>
              </a:lnSpc>
            </a:pPr>
            <a:r>
              <a:rPr lang="en-US" altLang="ja-JP" smtClean="0">
                <a:ea typeface="ＭＳ Ｐゴシック" panose="020B0600070205080204" pitchFamily="34" charset="-128"/>
              </a:rPr>
              <a:t>Since </a:t>
            </a:r>
            <a:r>
              <a:rPr lang="en-US" altLang="ja-JP" smtClean="0">
                <a:solidFill>
                  <a:srgbClr val="CCCC00"/>
                </a:solidFill>
                <a:ea typeface="ＭＳ Ｐゴシック" panose="020B0600070205080204" pitchFamily="34" charset="-128"/>
              </a:rPr>
              <a:t>material bases of development</a:t>
            </a:r>
            <a:r>
              <a:rPr lang="en-US" altLang="ja-JP" smtClean="0">
                <a:ea typeface="ＭＳ Ｐゴシック" panose="020B0600070205080204" pitchFamily="34" charset="-128"/>
              </a:rPr>
              <a:t> does not create </a:t>
            </a:r>
            <a:r>
              <a:rPr lang="en-US" altLang="ja-JP" smtClean="0">
                <a:solidFill>
                  <a:srgbClr val="CCCC00"/>
                </a:solidFill>
                <a:ea typeface="ＭＳ Ｐゴシック" panose="020B0600070205080204" pitchFamily="34" charset="-128"/>
              </a:rPr>
              <a:t>next cycle of production</a:t>
            </a:r>
            <a:r>
              <a:rPr lang="en-US" altLang="ja-JP" smtClean="0">
                <a:ea typeface="ＭＳ Ｐゴシック" panose="020B0600070205080204" pitchFamily="34" charset="-128"/>
              </a:rPr>
              <a:t>, the focus had been changed from </a:t>
            </a:r>
            <a:r>
              <a:rPr lang="en-US" altLang="ja-JP" smtClean="0">
                <a:solidFill>
                  <a:srgbClr val="CCCC00"/>
                </a:solidFill>
                <a:ea typeface="ＭＳ Ｐゴシック" panose="020B0600070205080204" pitchFamily="34" charset="-128"/>
              </a:rPr>
              <a:t>physical capital</a:t>
            </a:r>
            <a:r>
              <a:rPr lang="en-US" altLang="ja-JP" smtClean="0">
                <a:ea typeface="ＭＳ Ｐゴシック" panose="020B0600070205080204" pitchFamily="34" charset="-128"/>
              </a:rPr>
              <a:t> to </a:t>
            </a:r>
            <a:r>
              <a:rPr lang="en-US" altLang="ja-JP" smtClean="0">
                <a:solidFill>
                  <a:srgbClr val="CCCC00"/>
                </a:solidFill>
                <a:ea typeface="ＭＳ Ｐゴシック" panose="020B0600070205080204" pitchFamily="34" charset="-128"/>
              </a:rPr>
              <a:t>human capital. </a:t>
            </a:r>
            <a:endParaRPr lang="en-US" altLang="en-US" smtClean="0">
              <a:solidFill>
                <a:srgbClr val="CCCC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278</TotalTime>
  <Words>1745</Words>
  <Application>Microsoft Office PowerPoint</Application>
  <PresentationFormat>On-screen Show (4:3)</PresentationFormat>
  <Paragraphs>88</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ＭＳ Ｐゴシック</vt:lpstr>
      <vt:lpstr>Mountain Top</vt:lpstr>
      <vt:lpstr>Relationship of Trust and Development</vt:lpstr>
      <vt:lpstr>Trust and Development</vt:lpstr>
      <vt:lpstr>PowerPoint Presentation</vt:lpstr>
      <vt:lpstr>PowerPoint Presentation</vt:lpstr>
      <vt:lpstr>PowerPoint Presentation</vt:lpstr>
      <vt:lpstr>Possibility to break Vicious Circle of Distrust and Underdevelopment?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lcwu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Trust, Social Capital and Collective Actions</dc:title>
  <dc:creator>Faheem</dc:creator>
  <cp:lastModifiedBy>Home</cp:lastModifiedBy>
  <cp:revision>76</cp:revision>
  <dcterms:created xsi:type="dcterms:W3CDTF">2008-11-10T13:47:52Z</dcterms:created>
  <dcterms:modified xsi:type="dcterms:W3CDTF">2020-04-26T10:42:48Z</dcterms:modified>
</cp:coreProperties>
</file>